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9144000" cy="5143500"/>
  <p:embeddedFontLst>
    <p:embeddedFont>
      <p:font typeface="Arial" panose="020B060402020202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imes New Roman" panose="02020603050405020304" pitchFamily="18" charset="0"/>
      <p:regular r:id="rId37"/>
      <p:bold r:id="rId38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9128" y="1089736"/>
            <a:ext cx="8365743" cy="1610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550" y="438658"/>
            <a:ext cx="836289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350" y="1016253"/>
            <a:ext cx="5278755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94076-8874-41CF-86EA-A954C6A7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0" y="438658"/>
            <a:ext cx="8362899" cy="861774"/>
          </a:xfrm>
        </p:spPr>
        <p:txBody>
          <a:bodyPr/>
          <a:lstStyle/>
          <a:p>
            <a:r>
              <a:rPr lang="es-ES" dirty="0">
                <a:solidFill>
                  <a:srgbClr val="FF0066"/>
                </a:solidFill>
              </a:rPr>
              <a:t>Historia, geografía y ciencias sociales.</a:t>
            </a:r>
            <a:br>
              <a:rPr lang="es-ES" dirty="0">
                <a:solidFill>
                  <a:srgbClr val="FF0066"/>
                </a:solidFill>
              </a:rPr>
            </a:br>
            <a:r>
              <a:rPr lang="es-ES" dirty="0">
                <a:solidFill>
                  <a:srgbClr val="FF0066"/>
                </a:solidFill>
              </a:rPr>
              <a:t>Séptimo año básico.</a:t>
            </a:r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008F43-E0A4-40F0-956E-B9B653521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9400" y="2114550"/>
            <a:ext cx="3830955" cy="307777"/>
          </a:xfrm>
        </p:spPr>
        <p:txBody>
          <a:bodyPr/>
          <a:lstStyle/>
          <a:p>
            <a:r>
              <a:rPr lang="es-ES" b="1" dirty="0"/>
              <a:t>Lecciones 3 y 4.</a:t>
            </a:r>
            <a:endParaRPr lang="es-CL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33BCBE-830B-41DC-B624-8A7B2F6DD400}"/>
              </a:ext>
            </a:extLst>
          </p:cNvPr>
          <p:cNvSpPr txBox="1"/>
          <p:nvPr/>
        </p:nvSpPr>
        <p:spPr>
          <a:xfrm>
            <a:off x="390551" y="3562350"/>
            <a:ext cx="806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Nota: Este material se utilizado de apoyo para las clases, no necesitan imprimirlo, pues bastarán los apuntes de clases para su comprensión. Si no puedes conectarte no olvides preguntar a tus compañeros hasta dónde llegamos en la clase. Nos vemos.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6803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2358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Era</a:t>
            </a:r>
            <a:r>
              <a:rPr spc="-50" dirty="0"/>
              <a:t> </a:t>
            </a:r>
            <a:r>
              <a:rPr spc="-5" dirty="0"/>
              <a:t>Cenozoica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350" y="1016253"/>
            <a:ext cx="6761480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era </a:t>
            </a:r>
            <a:r>
              <a:rPr sz="2000" spc="-5" dirty="0">
                <a:latin typeface="Times New Roman"/>
                <a:cs typeface="Times New Roman"/>
              </a:rPr>
              <a:t>Cenozoica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" dirty="0">
                <a:latin typeface="Times New Roman"/>
                <a:cs typeface="Times New Roman"/>
              </a:rPr>
              <a:t>Terciaria es la última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10" dirty="0">
                <a:latin typeface="Times New Roman"/>
                <a:cs typeface="Times New Roman"/>
              </a:rPr>
              <a:t>las tres en </a:t>
            </a:r>
            <a:r>
              <a:rPr sz="2000" spc="5" dirty="0">
                <a:latin typeface="Times New Roman"/>
                <a:cs typeface="Times New Roman"/>
              </a:rPr>
              <a:t>que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divide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eón</a:t>
            </a:r>
            <a:r>
              <a:rPr sz="2000" spc="-5" dirty="0">
                <a:latin typeface="Times New Roman"/>
                <a:cs typeface="Times New Roman"/>
              </a:rPr>
              <a:t> Fanerozóico.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Abarca</a:t>
            </a:r>
            <a:r>
              <a:rPr sz="2000" dirty="0">
                <a:latin typeface="Times New Roman"/>
                <a:cs typeface="Times New Roman"/>
              </a:rPr>
              <a:t> desde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comienzos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Paleoceno (hace aproximadamente 66,5 </a:t>
            </a:r>
            <a:r>
              <a:rPr sz="2000" spc="-10" dirty="0">
                <a:latin typeface="Times New Roman"/>
                <a:cs typeface="Times New Roman"/>
              </a:rPr>
              <a:t>millones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años) </a:t>
            </a:r>
            <a:r>
              <a:rPr sz="2000" dirty="0">
                <a:latin typeface="Times New Roman"/>
                <a:cs typeface="Times New Roman"/>
              </a:rPr>
              <a:t>hasta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actualidad. Geológicamente, el Cenozoico </a:t>
            </a:r>
            <a:r>
              <a:rPr sz="2000" spc="-10" dirty="0">
                <a:latin typeface="Times New Roman"/>
                <a:cs typeface="Times New Roman"/>
              </a:rPr>
              <a:t>es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era </a:t>
            </a:r>
            <a:r>
              <a:rPr sz="2000" spc="-10" dirty="0">
                <a:latin typeface="Times New Roman"/>
                <a:cs typeface="Times New Roman"/>
              </a:rPr>
              <a:t>en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spc="5" dirty="0">
                <a:latin typeface="Times New Roman"/>
                <a:cs typeface="Times New Roman"/>
              </a:rPr>
              <a:t>que </a:t>
            </a:r>
            <a:r>
              <a:rPr sz="2000" spc="-10" dirty="0">
                <a:latin typeface="Times New Roman"/>
                <a:cs typeface="Times New Roman"/>
              </a:rPr>
              <a:t>los </a:t>
            </a:r>
            <a:r>
              <a:rPr sz="2000" spc="-5" dirty="0">
                <a:latin typeface="Times New Roman"/>
                <a:cs typeface="Times New Roman"/>
              </a:rPr>
              <a:t> continentes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alcanzan</a:t>
            </a:r>
            <a:r>
              <a:rPr sz="2000" dirty="0">
                <a:latin typeface="Times New Roman"/>
                <a:cs typeface="Times New Roman"/>
              </a:rPr>
              <a:t> sus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posiciones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actuales,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siendo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más </a:t>
            </a:r>
            <a:r>
              <a:rPr sz="2000" spc="-5" dirty="0">
                <a:latin typeface="Times New Roman"/>
                <a:cs typeface="Times New Roman"/>
              </a:rPr>
              <a:t> importantes los cambios sufridos por los fragmentos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lo </a:t>
            </a:r>
            <a:r>
              <a:rPr sz="2000" dirty="0">
                <a:latin typeface="Times New Roman"/>
                <a:cs typeface="Times New Roman"/>
              </a:rPr>
              <a:t>que un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día fue Gondwana. </a:t>
            </a:r>
            <a:r>
              <a:rPr sz="2000" spc="-5" dirty="0">
                <a:latin typeface="Times New Roman"/>
                <a:cs typeface="Times New Roman"/>
              </a:rPr>
              <a:t>Australia </a:t>
            </a:r>
            <a:r>
              <a:rPr sz="2000" dirty="0">
                <a:latin typeface="Times New Roman"/>
                <a:cs typeface="Times New Roman"/>
              </a:rPr>
              <a:t>se separa de Gondwana y deriva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hacia </a:t>
            </a:r>
            <a:r>
              <a:rPr sz="2000" spc="-5" dirty="0">
                <a:latin typeface="Times New Roman"/>
                <a:cs typeface="Times New Roman"/>
              </a:rPr>
              <a:t>el norte. La Antártida </a:t>
            </a:r>
            <a:r>
              <a:rPr sz="2000" spc="-10" dirty="0">
                <a:latin typeface="Times New Roman"/>
                <a:cs typeface="Times New Roman"/>
              </a:rPr>
              <a:t>se </a:t>
            </a:r>
            <a:r>
              <a:rPr sz="2000" spc="-5" dirty="0">
                <a:latin typeface="Times New Roman"/>
                <a:cs typeface="Times New Roman"/>
              </a:rPr>
              <a:t>mueve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su </a:t>
            </a:r>
            <a:r>
              <a:rPr sz="2000" spc="-5" dirty="0">
                <a:latin typeface="Times New Roman"/>
                <a:cs typeface="Times New Roman"/>
              </a:rPr>
              <a:t>posición actual sobre el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Sur.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último,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Suramérica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queda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unida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Norteamérica.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" y="3838954"/>
            <a:ext cx="2206752" cy="1188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6248" y="3838954"/>
            <a:ext cx="2260092" cy="11887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852" y="3838954"/>
            <a:ext cx="2115311" cy="11887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6200" y="3838954"/>
            <a:ext cx="1266444" cy="11887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9480" y="1156716"/>
            <a:ext cx="1693164" cy="24841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251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Periodos</a:t>
            </a:r>
            <a:r>
              <a:rPr spc="-25" dirty="0"/>
              <a:t> </a:t>
            </a:r>
            <a:r>
              <a:rPr spc="-5" dirty="0"/>
              <a:t>y</a:t>
            </a:r>
            <a:r>
              <a:rPr spc="-20" dirty="0"/>
              <a:t> </a:t>
            </a:r>
            <a:r>
              <a:rPr spc="-5" dirty="0"/>
              <a:t>Vida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350" y="1016253"/>
            <a:ext cx="645858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El Cenozoico </a:t>
            </a:r>
            <a:r>
              <a:rPr sz="2000" spc="-10" dirty="0">
                <a:latin typeface="Times New Roman"/>
                <a:cs typeface="Times New Roman"/>
              </a:rPr>
              <a:t>es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era de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nueva </a:t>
            </a:r>
            <a:r>
              <a:rPr sz="2000" spc="-5" dirty="0">
                <a:latin typeface="Times New Roman"/>
                <a:cs typeface="Times New Roman"/>
              </a:rPr>
              <a:t>vida. Durante </a:t>
            </a:r>
            <a:r>
              <a:rPr sz="2000" spc="-10" dirty="0">
                <a:latin typeface="Times New Roman"/>
                <a:cs typeface="Times New Roman"/>
              </a:rPr>
              <a:t>su </a:t>
            </a:r>
            <a:r>
              <a:rPr sz="2000" spc="-5" dirty="0">
                <a:latin typeface="Times New Roman"/>
                <a:cs typeface="Times New Roman"/>
              </a:rPr>
              <a:t>transcurso,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inmensa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variedad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mamíferos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divergieron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partir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sólo </a:t>
            </a:r>
            <a:r>
              <a:rPr sz="2000" dirty="0">
                <a:latin typeface="Times New Roman"/>
                <a:cs typeface="Times New Roman"/>
              </a:rPr>
              <a:t>unas pocos </a:t>
            </a:r>
            <a:r>
              <a:rPr sz="2000" spc="-5" dirty="0">
                <a:latin typeface="Times New Roman"/>
                <a:cs typeface="Times New Roman"/>
              </a:rPr>
              <a:t>tipos provenientes </a:t>
            </a:r>
            <a:r>
              <a:rPr sz="2000" dirty="0">
                <a:latin typeface="Times New Roman"/>
                <a:cs typeface="Times New Roman"/>
              </a:rPr>
              <a:t>del </a:t>
            </a:r>
            <a:r>
              <a:rPr sz="2000" spc="-5" dirty="0">
                <a:latin typeface="Times New Roman"/>
                <a:cs typeface="Times New Roman"/>
              </a:rPr>
              <a:t>Mesozoico, </a:t>
            </a:r>
            <a:r>
              <a:rPr sz="2000" dirty="0">
                <a:latin typeface="Times New Roman"/>
                <a:cs typeface="Times New Roman"/>
              </a:rPr>
              <a:t>dando </a:t>
            </a:r>
            <a:r>
              <a:rPr sz="2000" spc="-5" dirty="0">
                <a:latin typeface="Times New Roman"/>
                <a:cs typeface="Times New Roman"/>
              </a:rPr>
              <a:t>lugar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toda </a:t>
            </a:r>
            <a:r>
              <a:rPr sz="2000" spc="-10" dirty="0">
                <a:latin typeface="Times New Roman"/>
                <a:cs typeface="Times New Roman"/>
              </a:rPr>
              <a:t>las </a:t>
            </a:r>
            <a:r>
              <a:rPr sz="2000" spc="-5" dirty="0">
                <a:latin typeface="Times New Roman"/>
                <a:cs typeface="Times New Roman"/>
              </a:rPr>
              <a:t>especies terrestres, marinas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5" dirty="0">
                <a:latin typeface="Times New Roman"/>
                <a:cs typeface="Times New Roman"/>
              </a:rPr>
              <a:t>voladoras </a:t>
            </a:r>
            <a:r>
              <a:rPr sz="2000" dirty="0">
                <a:latin typeface="Times New Roman"/>
                <a:cs typeface="Times New Roman"/>
              </a:rPr>
              <a:t>que hoy nos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resultan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familiares,</a:t>
            </a:r>
            <a:r>
              <a:rPr sz="2000" dirty="0">
                <a:latin typeface="Times New Roman"/>
                <a:cs typeface="Times New Roman"/>
              </a:rPr>
              <a:t> así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como</a:t>
            </a:r>
            <a:r>
              <a:rPr sz="2000" dirty="0">
                <a:latin typeface="Times New Roman"/>
                <a:cs typeface="Times New Roman"/>
              </a:rPr>
              <a:t> 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otras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extinguidas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actualidad.</a:t>
            </a:r>
            <a:r>
              <a:rPr sz="2000" dirty="0">
                <a:latin typeface="Times New Roman"/>
                <a:cs typeface="Times New Roman"/>
              </a:rPr>
              <a:t> Las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aves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evolucionan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durante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período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Cenozoico, siendo </a:t>
            </a:r>
            <a:r>
              <a:rPr sz="2000" spc="-10" dirty="0">
                <a:latin typeface="Times New Roman"/>
                <a:cs typeface="Times New Roman"/>
              </a:rPr>
              <a:t>las </a:t>
            </a:r>
            <a:r>
              <a:rPr sz="2000" spc="-5" dirty="0">
                <a:latin typeface="Times New Roman"/>
                <a:cs typeface="Times New Roman"/>
              </a:rPr>
              <a:t>especies dominantes en ciertas regiones 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Tierra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durante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algunos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periodos.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Tradicionalmente,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 </a:t>
            </a:r>
            <a:r>
              <a:rPr sz="2000" spc="-5" dirty="0">
                <a:latin typeface="Times New Roman"/>
                <a:cs typeface="Times New Roman"/>
              </a:rPr>
              <a:t>distinguido </a:t>
            </a:r>
            <a:r>
              <a:rPr sz="2000" dirty="0">
                <a:latin typeface="Times New Roman"/>
                <a:cs typeface="Times New Roman"/>
              </a:rPr>
              <a:t>dos </a:t>
            </a:r>
            <a:r>
              <a:rPr sz="2000" spc="-5" dirty="0">
                <a:latin typeface="Times New Roman"/>
                <a:cs typeface="Times New Roman"/>
              </a:rPr>
              <a:t>periodos </a:t>
            </a:r>
            <a:r>
              <a:rPr sz="2000" dirty="0">
                <a:latin typeface="Times New Roman"/>
                <a:cs typeface="Times New Roman"/>
              </a:rPr>
              <a:t>en </a:t>
            </a:r>
            <a:r>
              <a:rPr sz="2000" spc="-5" dirty="0">
                <a:latin typeface="Times New Roman"/>
                <a:cs typeface="Times New Roman"/>
              </a:rPr>
              <a:t>la era Cenozoica: el Paleógeno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5" dirty="0">
                <a:latin typeface="Times New Roman"/>
                <a:cs typeface="Times New Roman"/>
              </a:rPr>
              <a:t>el </a:t>
            </a:r>
            <a:r>
              <a:rPr sz="2000" dirty="0">
                <a:latin typeface="Times New Roman"/>
                <a:cs typeface="Times New Roman"/>
              </a:rPr>
              <a:t>Neógeno. </a:t>
            </a:r>
            <a:r>
              <a:rPr sz="2000" spc="-5" dirty="0">
                <a:latin typeface="Times New Roman"/>
                <a:cs typeface="Times New Roman"/>
              </a:rPr>
              <a:t>Para éstos, </a:t>
            </a:r>
            <a:r>
              <a:rPr sz="2000" dirty="0">
                <a:latin typeface="Times New Roman"/>
                <a:cs typeface="Times New Roman"/>
              </a:rPr>
              <a:t>a su vez, se </a:t>
            </a:r>
            <a:r>
              <a:rPr sz="2000" spc="-5" dirty="0">
                <a:latin typeface="Times New Roman"/>
                <a:cs typeface="Times New Roman"/>
              </a:rPr>
              <a:t>establece la siguiente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estructura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temporal: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Paleógeno</a:t>
            </a:r>
            <a:r>
              <a:rPr sz="2000" dirty="0">
                <a:latin typeface="Times New Roman"/>
                <a:cs typeface="Times New Roman"/>
              </a:rPr>
              <a:t> se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divide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5" dirty="0">
                <a:latin typeface="Times New Roman"/>
                <a:cs typeface="Times New Roman"/>
              </a:rPr>
              <a:t> Paleoceno, </a:t>
            </a:r>
            <a:r>
              <a:rPr sz="2000" dirty="0">
                <a:latin typeface="Times New Roman"/>
                <a:cs typeface="Times New Roman"/>
              </a:rPr>
              <a:t> Eoceno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Oligoceno.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Neógeno</a:t>
            </a:r>
            <a:r>
              <a:rPr sz="2000" dirty="0">
                <a:latin typeface="Times New Roman"/>
                <a:cs typeface="Times New Roman"/>
              </a:rPr>
              <a:t> se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divide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5" dirty="0">
                <a:latin typeface="Times New Roman"/>
                <a:cs typeface="Times New Roman"/>
              </a:rPr>
              <a:t> Mioceno, </a:t>
            </a:r>
            <a:r>
              <a:rPr sz="2000" dirty="0">
                <a:latin typeface="Times New Roman"/>
                <a:cs typeface="Times New Roman"/>
              </a:rPr>
              <a:t> Plioceno,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Pleistoceno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Holoceno.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8856" y="1155191"/>
            <a:ext cx="2113788" cy="1629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8856" y="2926079"/>
            <a:ext cx="2113788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3448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 Deriva</a:t>
            </a:r>
            <a:r>
              <a:rPr dirty="0"/>
              <a:t> </a:t>
            </a:r>
            <a:r>
              <a:rPr spc="-5" dirty="0"/>
              <a:t>Continental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350" y="1016253"/>
            <a:ext cx="645858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 deriva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continental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desplazamiento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</a:t>
            </a:r>
            <a:r>
              <a:rPr sz="2000" spc="-5" dirty="0">
                <a:latin typeface="Times New Roman"/>
                <a:cs typeface="Times New Roman"/>
              </a:rPr>
              <a:t> masas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continentales</a:t>
            </a:r>
            <a:r>
              <a:rPr sz="2000" dirty="0">
                <a:latin typeface="Times New Roman"/>
                <a:cs typeface="Times New Roman"/>
              </a:rPr>
              <a:t> unas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respecto</a:t>
            </a:r>
            <a:r>
              <a:rPr sz="2000" dirty="0">
                <a:latin typeface="Times New Roman"/>
                <a:cs typeface="Times New Roman"/>
              </a:rPr>
              <a:t> 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otras.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Esta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hipótesis</a:t>
            </a:r>
            <a:r>
              <a:rPr sz="2000" dirty="0">
                <a:latin typeface="Times New Roman"/>
                <a:cs typeface="Times New Roman"/>
              </a:rPr>
              <a:t> fue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desarrollada en </a:t>
            </a:r>
            <a:r>
              <a:rPr sz="2000" dirty="0">
                <a:latin typeface="Times New Roman"/>
                <a:cs typeface="Times New Roman"/>
              </a:rPr>
              <a:t>1915 por </a:t>
            </a:r>
            <a:r>
              <a:rPr sz="2000" spc="-5" dirty="0">
                <a:latin typeface="Times New Roman"/>
                <a:cs typeface="Times New Roman"/>
              </a:rPr>
              <a:t>el </a:t>
            </a:r>
            <a:r>
              <a:rPr sz="2000" spc="-10" dirty="0">
                <a:latin typeface="Times New Roman"/>
                <a:cs typeface="Times New Roman"/>
              </a:rPr>
              <a:t>alemán </a:t>
            </a:r>
            <a:r>
              <a:rPr sz="2000" dirty="0">
                <a:latin typeface="Times New Roman"/>
                <a:cs typeface="Times New Roman"/>
              </a:rPr>
              <a:t>Alfred </a:t>
            </a:r>
            <a:r>
              <a:rPr sz="2000" spc="-5" dirty="0">
                <a:latin typeface="Times New Roman"/>
                <a:cs typeface="Times New Roman"/>
              </a:rPr>
              <a:t>Wegener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partir </a:t>
            </a:r>
            <a:r>
              <a:rPr sz="2000" spc="5" dirty="0">
                <a:latin typeface="Times New Roman"/>
                <a:cs typeface="Times New Roman"/>
              </a:rPr>
              <a:t>de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diversas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observaciones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empírico-racionales,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pero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no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fue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hasta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 década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10" dirty="0">
                <a:latin typeface="Times New Roman"/>
                <a:cs typeface="Times New Roman"/>
              </a:rPr>
              <a:t>los </a:t>
            </a:r>
            <a:r>
              <a:rPr sz="2000" spc="-5" dirty="0">
                <a:latin typeface="Times New Roman"/>
                <a:cs typeface="Times New Roman"/>
              </a:rPr>
              <a:t>sesenta, con el desarrollo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la tectónica </a:t>
            </a:r>
            <a:r>
              <a:rPr sz="2000" spc="5" dirty="0">
                <a:latin typeface="Times New Roman"/>
                <a:cs typeface="Times New Roman"/>
              </a:rPr>
              <a:t>de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placas,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cuando</a:t>
            </a:r>
            <a:r>
              <a:rPr sz="2000" dirty="0">
                <a:latin typeface="Times New Roman"/>
                <a:cs typeface="Times New Roman"/>
              </a:rPr>
              <a:t> pudo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explicarse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manera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adecuada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movimiento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continentes.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" y="3299459"/>
            <a:ext cx="8650224" cy="18166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8395" y="1063752"/>
            <a:ext cx="1984248" cy="19827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3604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 Evolución</a:t>
            </a:r>
            <a:r>
              <a:rPr dirty="0"/>
              <a:t> </a:t>
            </a:r>
            <a:r>
              <a:rPr spc="-5" dirty="0"/>
              <a:t>Biológica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La evolución </a:t>
            </a:r>
            <a:r>
              <a:rPr dirty="0"/>
              <a:t>biológica </a:t>
            </a:r>
            <a:r>
              <a:rPr spc="-10" dirty="0"/>
              <a:t>es el </a:t>
            </a:r>
            <a:r>
              <a:rPr spc="-5" dirty="0"/>
              <a:t>cambio en herencia </a:t>
            </a:r>
            <a:r>
              <a:rPr dirty="0"/>
              <a:t> </a:t>
            </a:r>
            <a:r>
              <a:rPr spc="-5" dirty="0"/>
              <a:t>genética fenotípica </a:t>
            </a:r>
            <a:r>
              <a:rPr dirty="0"/>
              <a:t>y </a:t>
            </a:r>
            <a:r>
              <a:rPr spc="-5" dirty="0"/>
              <a:t>genotípica </a:t>
            </a:r>
            <a:r>
              <a:rPr dirty="0"/>
              <a:t>de </a:t>
            </a:r>
            <a:r>
              <a:rPr spc="-5" dirty="0"/>
              <a:t>las poblaciones </a:t>
            </a:r>
            <a:r>
              <a:rPr dirty="0"/>
              <a:t> </a:t>
            </a:r>
            <a:r>
              <a:rPr spc="-5" dirty="0"/>
              <a:t>biológicas </a:t>
            </a:r>
            <a:r>
              <a:rPr dirty="0"/>
              <a:t>a </a:t>
            </a:r>
            <a:r>
              <a:rPr spc="-5" dirty="0"/>
              <a:t>través </a:t>
            </a:r>
            <a:r>
              <a:rPr dirty="0"/>
              <a:t>de </a:t>
            </a:r>
            <a:r>
              <a:rPr spc="-10" dirty="0"/>
              <a:t>las </a:t>
            </a:r>
            <a:r>
              <a:rPr spc="-5" dirty="0"/>
              <a:t>generaciones </a:t>
            </a:r>
            <a:r>
              <a:rPr dirty="0"/>
              <a:t>y </a:t>
            </a:r>
            <a:r>
              <a:rPr spc="5" dirty="0"/>
              <a:t>que ha </a:t>
            </a:r>
            <a:r>
              <a:rPr spc="10" dirty="0"/>
              <a:t> </a:t>
            </a:r>
            <a:r>
              <a:rPr spc="-5" dirty="0"/>
              <a:t>originado</a:t>
            </a:r>
            <a:r>
              <a:rPr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diversidad</a:t>
            </a:r>
            <a:r>
              <a:rPr dirty="0"/>
              <a:t> de</a:t>
            </a:r>
            <a:r>
              <a:rPr spc="5" dirty="0"/>
              <a:t> </a:t>
            </a:r>
            <a:r>
              <a:rPr spc="-5" dirty="0"/>
              <a:t>formas</a:t>
            </a:r>
            <a:r>
              <a:rPr dirty="0"/>
              <a:t> de</a:t>
            </a:r>
            <a:r>
              <a:rPr spc="5" dirty="0"/>
              <a:t> </a:t>
            </a:r>
            <a:r>
              <a:rPr spc="-5" dirty="0"/>
              <a:t>vida</a:t>
            </a:r>
            <a:r>
              <a:rPr dirty="0"/>
              <a:t> </a:t>
            </a:r>
            <a:r>
              <a:rPr spc="5" dirty="0"/>
              <a:t>que </a:t>
            </a:r>
            <a:r>
              <a:rPr spc="10" dirty="0"/>
              <a:t> </a:t>
            </a:r>
            <a:r>
              <a:rPr spc="-5" dirty="0"/>
              <a:t>existen sobre la Tierra </a:t>
            </a:r>
            <a:r>
              <a:rPr dirty="0"/>
              <a:t>a </a:t>
            </a:r>
            <a:r>
              <a:rPr spc="-5" dirty="0"/>
              <a:t>partir </a:t>
            </a:r>
            <a:r>
              <a:rPr dirty="0"/>
              <a:t>de un </a:t>
            </a:r>
            <a:r>
              <a:rPr spc="-5" dirty="0"/>
              <a:t>antepasado </a:t>
            </a:r>
            <a:r>
              <a:rPr dirty="0"/>
              <a:t> </a:t>
            </a:r>
            <a:r>
              <a:rPr spc="-5" dirty="0"/>
              <a:t>común.</a:t>
            </a:r>
            <a:r>
              <a:rPr dirty="0"/>
              <a:t> </a:t>
            </a:r>
            <a:r>
              <a:rPr spc="-5" dirty="0"/>
              <a:t>Los</a:t>
            </a:r>
            <a:r>
              <a:rPr dirty="0"/>
              <a:t> </a:t>
            </a:r>
            <a:r>
              <a:rPr spc="-5" dirty="0"/>
              <a:t>procesos</a:t>
            </a:r>
            <a:r>
              <a:rPr dirty="0"/>
              <a:t> </a:t>
            </a:r>
            <a:r>
              <a:rPr spc="-5" dirty="0"/>
              <a:t>evolutivos</a:t>
            </a:r>
            <a:r>
              <a:rPr dirty="0"/>
              <a:t> han</a:t>
            </a:r>
            <a:r>
              <a:rPr spc="5" dirty="0"/>
              <a:t> </a:t>
            </a:r>
            <a:r>
              <a:rPr spc="-5" dirty="0"/>
              <a:t>causado</a:t>
            </a:r>
            <a:r>
              <a:rPr dirty="0"/>
              <a:t> </a:t>
            </a:r>
            <a:r>
              <a:rPr spc="-10" dirty="0"/>
              <a:t>la </a:t>
            </a:r>
            <a:r>
              <a:rPr spc="-484" dirty="0"/>
              <a:t> </a:t>
            </a:r>
            <a:r>
              <a:rPr spc="-5" dirty="0"/>
              <a:t>biodiversidad</a:t>
            </a:r>
            <a:r>
              <a:rPr spc="235" dirty="0"/>
              <a:t> </a:t>
            </a:r>
            <a:r>
              <a:rPr spc="-5" dirty="0"/>
              <a:t>en</a:t>
            </a:r>
            <a:r>
              <a:rPr spc="240" dirty="0"/>
              <a:t> </a:t>
            </a:r>
            <a:r>
              <a:rPr spc="-5" dirty="0"/>
              <a:t>cada</a:t>
            </a:r>
            <a:r>
              <a:rPr spc="225" dirty="0"/>
              <a:t> </a:t>
            </a:r>
            <a:r>
              <a:rPr spc="-5" dirty="0"/>
              <a:t>nivel</a:t>
            </a:r>
            <a:r>
              <a:rPr spc="220" dirty="0"/>
              <a:t> </a:t>
            </a:r>
            <a:r>
              <a:rPr dirty="0"/>
              <a:t>de</a:t>
            </a:r>
            <a:r>
              <a:rPr spc="215" dirty="0"/>
              <a:t> </a:t>
            </a:r>
            <a:r>
              <a:rPr spc="-5" dirty="0"/>
              <a:t>la</a:t>
            </a:r>
            <a:r>
              <a:rPr spc="220" dirty="0"/>
              <a:t> </a:t>
            </a:r>
            <a:r>
              <a:rPr spc="-5" dirty="0"/>
              <a:t>organización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4350" y="3150489"/>
            <a:ext cx="33420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3040" algn="l"/>
                <a:tab pos="3031490" algn="l"/>
              </a:tabLst>
            </a:pP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ológic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nc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uye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do	los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350" y="3454984"/>
            <a:ext cx="3710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59990" algn="l"/>
              </a:tabLst>
            </a:pPr>
            <a:r>
              <a:rPr sz="2000" dirty="0">
                <a:latin typeface="Times New Roman"/>
                <a:cs typeface="Times New Roman"/>
              </a:rPr>
              <a:t>pobl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ó</a:t>
            </a:r>
            <a:r>
              <a:rPr sz="2000" dirty="0">
                <a:latin typeface="Times New Roman"/>
                <a:cs typeface="Times New Roman"/>
              </a:rPr>
              <a:t>n,</a:t>
            </a: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nis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os	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3144" y="3150489"/>
            <a:ext cx="15189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325" algn="l"/>
              </a:tabLst>
            </a:pP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spec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tabLst>
                <a:tab pos="492125" algn="l"/>
              </a:tabLst>
            </a:pPr>
            <a:r>
              <a:rPr sz="2000" dirty="0">
                <a:latin typeface="Times New Roman"/>
                <a:cs typeface="Times New Roman"/>
              </a:rPr>
              <a:t>y	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ole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ul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350" y="3760419"/>
            <a:ext cx="52787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(evolución molecular). </a:t>
            </a:r>
            <a:r>
              <a:rPr sz="2000" dirty="0">
                <a:latin typeface="Times New Roman"/>
                <a:cs typeface="Times New Roman"/>
              </a:rPr>
              <a:t>Toda </a:t>
            </a:r>
            <a:r>
              <a:rPr sz="2000" spc="-5" dirty="0">
                <a:latin typeface="Times New Roman"/>
                <a:cs typeface="Times New Roman"/>
              </a:rPr>
              <a:t>la vida en la Tierra </a:t>
            </a:r>
            <a:r>
              <a:rPr sz="2000" dirty="0">
                <a:latin typeface="Times New Roman"/>
                <a:cs typeface="Times New Roman"/>
              </a:rPr>
              <a:t> procede de </a:t>
            </a:r>
            <a:r>
              <a:rPr sz="2000" spc="-5" dirty="0">
                <a:latin typeface="Times New Roman"/>
                <a:cs typeface="Times New Roman"/>
              </a:rPr>
              <a:t>un último antepasado común universal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que </a:t>
            </a:r>
            <a:r>
              <a:rPr sz="2000" spc="-5" dirty="0">
                <a:latin typeface="Times New Roman"/>
                <a:cs typeface="Times New Roman"/>
              </a:rPr>
              <a:t>existió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entre</a:t>
            </a:r>
            <a:r>
              <a:rPr sz="2000" dirty="0">
                <a:latin typeface="Times New Roman"/>
                <a:cs typeface="Times New Roman"/>
              </a:rPr>
              <a:t> hace </a:t>
            </a:r>
            <a:r>
              <a:rPr sz="2000" spc="-5" dirty="0">
                <a:latin typeface="Times New Roman"/>
                <a:cs typeface="Times New Roman"/>
              </a:rPr>
              <a:t>3800</a:t>
            </a:r>
            <a:r>
              <a:rPr sz="2000" dirty="0">
                <a:latin typeface="Times New Roman"/>
                <a:cs typeface="Times New Roman"/>
              </a:rPr>
              <a:t> y 3500 </a:t>
            </a:r>
            <a:r>
              <a:rPr sz="2000" spc="-5" dirty="0">
                <a:latin typeface="Times New Roman"/>
                <a:cs typeface="Times New Roman"/>
              </a:rPr>
              <a:t>millones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de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años.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755" y="1330452"/>
            <a:ext cx="3294888" cy="36103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3A7DB-8897-41BF-A2D6-176B816B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EDE869-0E58-4DE7-B74D-F1EEC7EA2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3C34D7-F5A3-447B-9F00-EC7988DCA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>
          <a:xfrm>
            <a:off x="76201" y="209551"/>
            <a:ext cx="8677248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BA3C25-3B54-4EFE-97CF-2B719DC7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05" y="490247"/>
            <a:ext cx="6725589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CECD47-A603-48A5-9C7D-0093A540E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2" y="961800"/>
            <a:ext cx="6344535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84A60A-E9C3-48BF-B19F-35F9E24C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4" y="604563"/>
            <a:ext cx="6668431" cy="3934374"/>
          </a:xfrm>
          <a:prstGeom prst="rect">
            <a:avLst/>
          </a:prstGeom>
        </p:spPr>
      </p:pic>
      <p:sp useBgFill="1">
        <p:nvSpPr>
          <p:cNvPr id="4" name="Rectángulo 3">
            <a:extLst>
              <a:ext uri="{FF2B5EF4-FFF2-40B4-BE49-F238E27FC236}">
                <a16:creationId xmlns:a16="http://schemas.microsoft.com/office/drawing/2014/main" id="{396F1749-3336-4D68-9951-507598F3C130}"/>
              </a:ext>
            </a:extLst>
          </p:cNvPr>
          <p:cNvSpPr/>
          <p:nvPr/>
        </p:nvSpPr>
        <p:spPr>
          <a:xfrm>
            <a:off x="4724400" y="3790950"/>
            <a:ext cx="3352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19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1913DD-312A-44A2-9285-3EC5AABA9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85" y="1104695"/>
            <a:ext cx="6487430" cy="2934109"/>
          </a:xfrm>
          <a:prstGeom prst="rect">
            <a:avLst/>
          </a:prstGeom>
        </p:spPr>
      </p:pic>
      <p:sp useBgFill="1">
        <p:nvSpPr>
          <p:cNvPr id="4" name="Rectángulo 3">
            <a:extLst>
              <a:ext uri="{FF2B5EF4-FFF2-40B4-BE49-F238E27FC236}">
                <a16:creationId xmlns:a16="http://schemas.microsoft.com/office/drawing/2014/main" id="{C1EF0AA5-9E84-4C28-8F3F-516267BFFEC4}"/>
              </a:ext>
            </a:extLst>
          </p:cNvPr>
          <p:cNvSpPr/>
          <p:nvPr/>
        </p:nvSpPr>
        <p:spPr>
          <a:xfrm>
            <a:off x="1143000" y="742950"/>
            <a:ext cx="31242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824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98F3EE-A01B-4E16-A205-629DFCD9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6" y="1047751"/>
            <a:ext cx="6935168" cy="21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6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8880" marR="5080" algn="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Eras</a:t>
            </a:r>
            <a:r>
              <a:rPr spc="-25" dirty="0"/>
              <a:t> </a:t>
            </a:r>
            <a:r>
              <a:rPr spc="-5" dirty="0"/>
              <a:t>Geológicas</a:t>
            </a:r>
            <a:r>
              <a:rPr spc="-20" dirty="0"/>
              <a:t> </a:t>
            </a:r>
            <a:r>
              <a:rPr spc="-5" dirty="0"/>
              <a:t>De</a:t>
            </a:r>
          </a:p>
          <a:p>
            <a:pPr marL="2468880" marR="508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La</a:t>
            </a:r>
            <a:r>
              <a:rPr spc="-90" dirty="0"/>
              <a:t> </a:t>
            </a:r>
            <a:r>
              <a:rPr spc="-5" dirty="0"/>
              <a:t>Tierra</a:t>
            </a:r>
          </a:p>
        </p:txBody>
      </p:sp>
      <p:sp>
        <p:nvSpPr>
          <p:cNvPr id="4" name="object 4"/>
          <p:cNvSpPr/>
          <p:nvPr/>
        </p:nvSpPr>
        <p:spPr>
          <a:xfrm>
            <a:off x="465581" y="2871977"/>
            <a:ext cx="8521065" cy="0"/>
          </a:xfrm>
          <a:custGeom>
            <a:avLst/>
            <a:gdLst/>
            <a:ahLst/>
            <a:cxnLst/>
            <a:rect l="l" t="t" r="r" b="b"/>
            <a:pathLst>
              <a:path w="8521065">
                <a:moveTo>
                  <a:pt x="0" y="0"/>
                </a:moveTo>
                <a:lnTo>
                  <a:pt x="852055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12001" y="3284187"/>
            <a:ext cx="8319770" cy="1438910"/>
            <a:chOff x="512001" y="3284187"/>
            <a:chExt cx="8319770" cy="14389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01" y="3284187"/>
              <a:ext cx="1723635" cy="14386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904" y="3369564"/>
              <a:ext cx="3563112" cy="13243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0448" y="3380232"/>
              <a:ext cx="1406652" cy="13258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9292" y="3543300"/>
              <a:ext cx="1542288" cy="107663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7219" y="1075944"/>
            <a:ext cx="1888236" cy="13243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D1C5EE-A412-48F5-B9EE-5A0BFD4F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5" y="604563"/>
            <a:ext cx="6878010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52B4F6-DF56-4A64-AA8D-DC8AF956A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11" y="528352"/>
            <a:ext cx="6468378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DF8E40-2D10-4CC1-9A6D-1B4FB803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90" y="904642"/>
            <a:ext cx="6773220" cy="3334215"/>
          </a:xfrm>
          <a:prstGeom prst="rect">
            <a:avLst/>
          </a:prstGeom>
        </p:spPr>
      </p:pic>
      <p:sp useBgFill="1">
        <p:nvSpPr>
          <p:cNvPr id="4" name="Rectángulo 3">
            <a:extLst>
              <a:ext uri="{FF2B5EF4-FFF2-40B4-BE49-F238E27FC236}">
                <a16:creationId xmlns:a16="http://schemas.microsoft.com/office/drawing/2014/main" id="{B8D10AF5-4843-440D-87BA-ABF07F11E178}"/>
              </a:ext>
            </a:extLst>
          </p:cNvPr>
          <p:cNvSpPr/>
          <p:nvPr/>
        </p:nvSpPr>
        <p:spPr>
          <a:xfrm>
            <a:off x="4572000" y="1581150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222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226E5D-8E65-4418-A540-5CEA4EAAFC6D}"/>
              </a:ext>
            </a:extLst>
          </p:cNvPr>
          <p:cNvSpPr txBox="1"/>
          <p:nvPr/>
        </p:nvSpPr>
        <p:spPr>
          <a:xfrm>
            <a:off x="4589721" y="15092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66"/>
                </a:solidFill>
              </a:rPr>
              <a:t>3</a:t>
            </a:r>
            <a:endParaRPr lang="es-CL" sz="1200" b="1" dirty="0">
              <a:solidFill>
                <a:srgbClr val="FF0066"/>
              </a:solidFill>
            </a:endParaRPr>
          </a:p>
        </p:txBody>
      </p:sp>
      <p:sp useBgFill="1">
        <p:nvSpPr>
          <p:cNvPr id="6" name="CuadroTexto 5">
            <a:extLst>
              <a:ext uri="{FF2B5EF4-FFF2-40B4-BE49-F238E27FC236}">
                <a16:creationId xmlns:a16="http://schemas.microsoft.com/office/drawing/2014/main" id="{7180033F-17EE-4A51-A70C-201D5E054DBB}"/>
              </a:ext>
            </a:extLst>
          </p:cNvPr>
          <p:cNvSpPr txBox="1"/>
          <p:nvPr/>
        </p:nvSpPr>
        <p:spPr>
          <a:xfrm>
            <a:off x="4522381" y="2874064"/>
            <a:ext cx="26321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66"/>
                </a:solidFill>
              </a:rPr>
              <a:t>4</a:t>
            </a:r>
            <a:endParaRPr lang="es-CL" sz="1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4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5AD2F3-4827-4697-B5AF-CC7D1B8EC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6" y="1814407"/>
            <a:ext cx="6573167" cy="1514686"/>
          </a:xfrm>
          <a:prstGeom prst="rect">
            <a:avLst/>
          </a:prstGeom>
        </p:spPr>
      </p:pic>
      <p:sp useBgFill="1">
        <p:nvSpPr>
          <p:cNvPr id="4" name="CuadroTexto 3">
            <a:extLst>
              <a:ext uri="{FF2B5EF4-FFF2-40B4-BE49-F238E27FC236}">
                <a16:creationId xmlns:a16="http://schemas.microsoft.com/office/drawing/2014/main" id="{F6426D0E-867B-460F-BC4F-412B1CBD7242}"/>
              </a:ext>
            </a:extLst>
          </p:cNvPr>
          <p:cNvSpPr txBox="1"/>
          <p:nvPr/>
        </p:nvSpPr>
        <p:spPr>
          <a:xfrm>
            <a:off x="1447800" y="1885950"/>
            <a:ext cx="26321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66"/>
                </a:solidFill>
              </a:rPr>
              <a:t>5</a:t>
            </a:r>
            <a:endParaRPr lang="es-CL" sz="1200" b="1" dirty="0">
              <a:solidFill>
                <a:srgbClr val="FF0066"/>
              </a:solidFill>
            </a:endParaRPr>
          </a:p>
        </p:txBody>
      </p:sp>
      <p:sp useBgFill="1">
        <p:nvSpPr>
          <p:cNvPr id="5" name="CuadroTexto 4">
            <a:extLst>
              <a:ext uri="{FF2B5EF4-FFF2-40B4-BE49-F238E27FC236}">
                <a16:creationId xmlns:a16="http://schemas.microsoft.com/office/drawing/2014/main" id="{92897719-DA72-4F46-BC1E-9A93CD17AEC6}"/>
              </a:ext>
            </a:extLst>
          </p:cNvPr>
          <p:cNvSpPr txBox="1"/>
          <p:nvPr/>
        </p:nvSpPr>
        <p:spPr>
          <a:xfrm>
            <a:off x="4589720" y="1885950"/>
            <a:ext cx="26321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66"/>
                </a:solidFill>
              </a:rPr>
              <a:t>6</a:t>
            </a:r>
            <a:endParaRPr lang="es-CL" sz="1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5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638A71-EBFE-412F-9A8A-2F1EBB8B8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9" y="285431"/>
            <a:ext cx="7135221" cy="4572638"/>
          </a:xfrm>
          <a:prstGeom prst="rect">
            <a:avLst/>
          </a:prstGeom>
        </p:spPr>
      </p:pic>
      <p:sp useBgFill="1">
        <p:nvSpPr>
          <p:cNvPr id="4" name="CuadroTexto 3">
            <a:extLst>
              <a:ext uri="{FF2B5EF4-FFF2-40B4-BE49-F238E27FC236}">
                <a16:creationId xmlns:a16="http://schemas.microsoft.com/office/drawing/2014/main" id="{683E7865-7879-40A5-A871-7D057FF55490}"/>
              </a:ext>
            </a:extLst>
          </p:cNvPr>
          <p:cNvSpPr txBox="1"/>
          <p:nvPr/>
        </p:nvSpPr>
        <p:spPr>
          <a:xfrm>
            <a:off x="1371600" y="321316"/>
            <a:ext cx="26321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66"/>
                </a:solidFill>
              </a:rPr>
              <a:t>6</a:t>
            </a:r>
            <a:endParaRPr lang="es-CL" sz="1200" b="1" dirty="0">
              <a:solidFill>
                <a:srgbClr val="FF0066"/>
              </a:solidFill>
            </a:endParaRPr>
          </a:p>
        </p:txBody>
      </p:sp>
      <p:sp useBgFill="1">
        <p:nvSpPr>
          <p:cNvPr id="5" name="CuadroTexto 4">
            <a:extLst>
              <a:ext uri="{FF2B5EF4-FFF2-40B4-BE49-F238E27FC236}">
                <a16:creationId xmlns:a16="http://schemas.microsoft.com/office/drawing/2014/main" id="{4A0B9D6E-0549-4A5F-9D40-DAFCE23AB6BC}"/>
              </a:ext>
            </a:extLst>
          </p:cNvPr>
          <p:cNvSpPr txBox="1"/>
          <p:nvPr/>
        </p:nvSpPr>
        <p:spPr>
          <a:xfrm>
            <a:off x="4571999" y="463802"/>
            <a:ext cx="26321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66"/>
                </a:solidFill>
              </a:rPr>
              <a:t>7</a:t>
            </a:r>
            <a:endParaRPr lang="es-CL" sz="1200" b="1" dirty="0">
              <a:solidFill>
                <a:srgbClr val="FF0066"/>
              </a:solidFill>
            </a:endParaRPr>
          </a:p>
        </p:txBody>
      </p:sp>
      <p:sp useBgFill="1">
        <p:nvSpPr>
          <p:cNvPr id="6" name="CuadroTexto 5">
            <a:extLst>
              <a:ext uri="{FF2B5EF4-FFF2-40B4-BE49-F238E27FC236}">
                <a16:creationId xmlns:a16="http://schemas.microsoft.com/office/drawing/2014/main" id="{264E2DFA-BD53-4F79-8271-80AEB665956D}"/>
              </a:ext>
            </a:extLst>
          </p:cNvPr>
          <p:cNvSpPr txBox="1"/>
          <p:nvPr/>
        </p:nvSpPr>
        <p:spPr>
          <a:xfrm>
            <a:off x="1371600" y="1657350"/>
            <a:ext cx="26321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66"/>
                </a:solidFill>
              </a:rPr>
              <a:t>8</a:t>
            </a:r>
            <a:endParaRPr lang="es-CL" sz="1200" b="1" dirty="0">
              <a:solidFill>
                <a:srgbClr val="FF0066"/>
              </a:solidFill>
            </a:endParaRPr>
          </a:p>
        </p:txBody>
      </p:sp>
      <p:sp useBgFill="1">
        <p:nvSpPr>
          <p:cNvPr id="7" name="CuadroTexto 6">
            <a:extLst>
              <a:ext uri="{FF2B5EF4-FFF2-40B4-BE49-F238E27FC236}">
                <a16:creationId xmlns:a16="http://schemas.microsoft.com/office/drawing/2014/main" id="{13BF1BC4-A14C-45BD-AC74-CC8E50D52A10}"/>
              </a:ext>
            </a:extLst>
          </p:cNvPr>
          <p:cNvSpPr txBox="1"/>
          <p:nvPr/>
        </p:nvSpPr>
        <p:spPr>
          <a:xfrm>
            <a:off x="1371600" y="3209152"/>
            <a:ext cx="26321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0066"/>
                </a:solidFill>
              </a:rPr>
              <a:t>9</a:t>
            </a:r>
            <a:endParaRPr lang="es-CL" sz="1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4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198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3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456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259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77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18630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Era</a:t>
            </a:r>
            <a:r>
              <a:rPr spc="-85" dirty="0"/>
              <a:t> </a:t>
            </a:r>
            <a:r>
              <a:rPr dirty="0"/>
              <a:t>Arcaica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350" y="1016253"/>
            <a:ext cx="535559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Era </a:t>
            </a:r>
            <a:r>
              <a:rPr sz="2000" spc="-5" dirty="0">
                <a:latin typeface="Times New Roman"/>
                <a:cs typeface="Times New Roman"/>
              </a:rPr>
              <a:t>Arcaica, </a:t>
            </a:r>
            <a:r>
              <a:rPr sz="2000" dirty="0">
                <a:latin typeface="Times New Roman"/>
                <a:cs typeface="Times New Roman"/>
              </a:rPr>
              <a:t>que se </a:t>
            </a:r>
            <a:r>
              <a:rPr sz="2000" spc="-5" dirty="0">
                <a:latin typeface="Times New Roman"/>
                <a:cs typeface="Times New Roman"/>
              </a:rPr>
              <a:t>calcula duró </a:t>
            </a:r>
            <a:r>
              <a:rPr sz="2000" dirty="0">
                <a:latin typeface="Times New Roman"/>
                <a:cs typeface="Times New Roman"/>
              </a:rPr>
              <a:t>hasta unos </a:t>
            </a:r>
            <a:r>
              <a:rPr sz="2000" spc="-10" dirty="0">
                <a:latin typeface="Times New Roman"/>
                <a:cs typeface="Times New Roman"/>
              </a:rPr>
              <a:t>500 </a:t>
            </a:r>
            <a:r>
              <a:rPr sz="2000" spc="-5" dirty="0">
                <a:latin typeface="Times New Roman"/>
                <a:cs typeface="Times New Roman"/>
              </a:rPr>
              <a:t> millones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años.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Durante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ella</a:t>
            </a:r>
            <a:r>
              <a:rPr sz="2000" dirty="0">
                <a:latin typeface="Times New Roman"/>
                <a:cs typeface="Times New Roman"/>
              </a:rPr>
              <a:t> se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produjeron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grandes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plegamientos</a:t>
            </a:r>
            <a:r>
              <a:rPr sz="2000" dirty="0">
                <a:latin typeface="Times New Roman"/>
                <a:cs typeface="Times New Roman"/>
              </a:rPr>
              <a:t> 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cataclismos</a:t>
            </a:r>
            <a:r>
              <a:rPr sz="2000" dirty="0">
                <a:latin typeface="Times New Roman"/>
                <a:cs typeface="Times New Roman"/>
              </a:rPr>
              <a:t> que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dieron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origen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algunas cadenas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montañas. La actividad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volcánica fue muy </a:t>
            </a:r>
            <a:r>
              <a:rPr sz="2000" dirty="0">
                <a:latin typeface="Times New Roman"/>
                <a:cs typeface="Times New Roman"/>
              </a:rPr>
              <a:t>intensa </a:t>
            </a:r>
            <a:r>
              <a:rPr sz="2000" spc="-10" dirty="0">
                <a:latin typeface="Times New Roman"/>
                <a:cs typeface="Times New Roman"/>
              </a:rPr>
              <a:t>en </a:t>
            </a:r>
            <a:r>
              <a:rPr sz="2000" spc="-5" dirty="0">
                <a:latin typeface="Times New Roman"/>
                <a:cs typeface="Times New Roman"/>
              </a:rPr>
              <a:t>América,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5" dirty="0">
                <a:latin typeface="Times New Roman"/>
                <a:cs typeface="Times New Roman"/>
              </a:rPr>
              <a:t>surgió </a:t>
            </a:r>
            <a:r>
              <a:rPr sz="2000" spc="-20" dirty="0">
                <a:latin typeface="Times New Roman"/>
                <a:cs typeface="Times New Roman"/>
              </a:rPr>
              <a:t>la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cordillera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10" dirty="0">
                <a:latin typeface="Times New Roman"/>
                <a:cs typeface="Times New Roman"/>
              </a:rPr>
              <a:t>los </a:t>
            </a:r>
            <a:r>
              <a:rPr sz="2000" spc="-5" dirty="0">
                <a:latin typeface="Times New Roman"/>
                <a:cs typeface="Times New Roman"/>
              </a:rPr>
              <a:t>Hurones en </a:t>
            </a:r>
            <a:r>
              <a:rPr sz="2000" dirty="0">
                <a:latin typeface="Times New Roman"/>
                <a:cs typeface="Times New Roman"/>
              </a:rPr>
              <a:t>Canadá. </a:t>
            </a:r>
            <a:r>
              <a:rPr sz="2000" spc="-5" dirty="0">
                <a:latin typeface="Times New Roman"/>
                <a:cs typeface="Times New Roman"/>
              </a:rPr>
              <a:t>Los científicos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creen </a:t>
            </a:r>
            <a:r>
              <a:rPr sz="2000" dirty="0">
                <a:latin typeface="Times New Roman"/>
                <a:cs typeface="Times New Roman"/>
              </a:rPr>
              <a:t>que </a:t>
            </a:r>
            <a:r>
              <a:rPr sz="2000" spc="-10" dirty="0">
                <a:latin typeface="Times New Roman"/>
                <a:cs typeface="Times New Roman"/>
              </a:rPr>
              <a:t>al </a:t>
            </a:r>
            <a:r>
              <a:rPr sz="2000" spc="-5" dirty="0">
                <a:latin typeface="Times New Roman"/>
                <a:cs typeface="Times New Roman"/>
              </a:rPr>
              <a:t>final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este período aparecieron </a:t>
            </a:r>
            <a:r>
              <a:rPr sz="2000" spc="-10" dirty="0">
                <a:latin typeface="Times New Roman"/>
                <a:cs typeface="Times New Roman"/>
              </a:rPr>
              <a:t>las </a:t>
            </a:r>
            <a:r>
              <a:rPr sz="2000" spc="-5" dirty="0">
                <a:latin typeface="Times New Roman"/>
                <a:cs typeface="Times New Roman"/>
              </a:rPr>
              <a:t> primeras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bacterias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algas en el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2244" y="1298447"/>
            <a:ext cx="3315073" cy="21457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" y="3613403"/>
            <a:ext cx="2129028" cy="13914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5455" y="3613403"/>
            <a:ext cx="2212847" cy="13914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2311" y="3613403"/>
            <a:ext cx="4227576" cy="13914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6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251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Periodos</a:t>
            </a:r>
            <a:r>
              <a:rPr spc="-25" dirty="0"/>
              <a:t> </a:t>
            </a:r>
            <a:r>
              <a:rPr spc="-5" dirty="0"/>
              <a:t>y</a:t>
            </a:r>
            <a:r>
              <a:rPr spc="-20" dirty="0"/>
              <a:t> </a:t>
            </a:r>
            <a:r>
              <a:rPr spc="-5" dirty="0"/>
              <a:t>Vida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350" y="1016253"/>
            <a:ext cx="86493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Este </a:t>
            </a:r>
            <a:r>
              <a:rPr sz="2000" spc="-5" dirty="0">
                <a:latin typeface="Times New Roman"/>
                <a:cs typeface="Times New Roman"/>
              </a:rPr>
              <a:t>inmenso lapso ocupa ocho </a:t>
            </a:r>
            <a:r>
              <a:rPr sz="2000" dirty="0">
                <a:latin typeface="Times New Roman"/>
                <a:cs typeface="Times New Roman"/>
              </a:rPr>
              <a:t>novenos de </a:t>
            </a:r>
            <a:r>
              <a:rPr sz="2000" spc="-5" dirty="0">
                <a:latin typeface="Times New Roman"/>
                <a:cs typeface="Times New Roman"/>
              </a:rPr>
              <a:t>la historia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10" dirty="0">
                <a:latin typeface="Times New Roman"/>
                <a:cs typeface="Times New Roman"/>
              </a:rPr>
              <a:t>la </a:t>
            </a:r>
            <a:r>
              <a:rPr sz="2000" spc="-5" dirty="0">
                <a:latin typeface="Times New Roman"/>
                <a:cs typeface="Times New Roman"/>
              </a:rPr>
              <a:t>Tierra. El polvo espacial </a:t>
            </a:r>
            <a:r>
              <a:rPr sz="2000" dirty="0">
                <a:latin typeface="Times New Roman"/>
                <a:cs typeface="Times New Roman"/>
              </a:rPr>
              <a:t> se </a:t>
            </a:r>
            <a:r>
              <a:rPr sz="2000" spc="-5" dirty="0">
                <a:latin typeface="Times New Roman"/>
                <a:cs typeface="Times New Roman"/>
              </a:rPr>
              <a:t>condensa en </a:t>
            </a:r>
            <a:r>
              <a:rPr sz="2000" dirty="0">
                <a:latin typeface="Times New Roman"/>
                <a:cs typeface="Times New Roman"/>
              </a:rPr>
              <a:t>rocas. Se </a:t>
            </a:r>
            <a:r>
              <a:rPr sz="2000" spc="-5" dirty="0">
                <a:latin typeface="Times New Roman"/>
                <a:cs typeface="Times New Roman"/>
              </a:rPr>
              <a:t>forma el </a:t>
            </a:r>
            <a:r>
              <a:rPr sz="2000" dirty="0">
                <a:latin typeface="Times New Roman"/>
                <a:cs typeface="Times New Roman"/>
              </a:rPr>
              <a:t>agua que </a:t>
            </a:r>
            <a:r>
              <a:rPr sz="2000" spc="-5" dirty="0">
                <a:latin typeface="Times New Roman"/>
                <a:cs typeface="Times New Roman"/>
              </a:rPr>
              <a:t>cae en </a:t>
            </a:r>
            <a:r>
              <a:rPr sz="2000" spc="-10" dirty="0">
                <a:latin typeface="Times New Roman"/>
                <a:cs typeface="Times New Roman"/>
              </a:rPr>
              <a:t>forma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lluvia. </a:t>
            </a:r>
            <a:r>
              <a:rPr sz="2000" dirty="0">
                <a:latin typeface="Times New Roman"/>
                <a:cs typeface="Times New Roman"/>
              </a:rPr>
              <a:t>En una </a:t>
            </a:r>
            <a:r>
              <a:rPr sz="2000" spc="-5" dirty="0">
                <a:latin typeface="Times New Roman"/>
                <a:cs typeface="Times New Roman"/>
              </a:rPr>
              <a:t>atmósfera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que </a:t>
            </a:r>
            <a:r>
              <a:rPr sz="2000" dirty="0">
                <a:latin typeface="Times New Roman"/>
                <a:cs typeface="Times New Roman"/>
              </a:rPr>
              <a:t>nos </a:t>
            </a:r>
            <a:r>
              <a:rPr sz="2000" spc="-5" dirty="0">
                <a:latin typeface="Times New Roman"/>
                <a:cs typeface="Times New Roman"/>
              </a:rPr>
              <a:t>envenenaría, brillan </a:t>
            </a:r>
            <a:r>
              <a:rPr sz="2000" dirty="0">
                <a:latin typeface="Times New Roman"/>
                <a:cs typeface="Times New Roman"/>
              </a:rPr>
              <a:t>los </a:t>
            </a:r>
            <a:r>
              <a:rPr sz="2000" spc="-5" dirty="0">
                <a:latin typeface="Times New Roman"/>
                <a:cs typeface="Times New Roman"/>
              </a:rPr>
              <a:t>relámpagos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5" dirty="0">
                <a:latin typeface="Times New Roman"/>
                <a:cs typeface="Times New Roman"/>
              </a:rPr>
              <a:t>retumban </a:t>
            </a:r>
            <a:r>
              <a:rPr sz="2000" spc="-10" dirty="0">
                <a:latin typeface="Times New Roman"/>
                <a:cs typeface="Times New Roman"/>
              </a:rPr>
              <a:t>los </a:t>
            </a:r>
            <a:r>
              <a:rPr sz="2000" spc="-5" dirty="0">
                <a:latin typeface="Times New Roman"/>
                <a:cs typeface="Times New Roman"/>
              </a:rPr>
              <a:t>truenos. Los primeros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compuestos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orgánicos</a:t>
            </a:r>
            <a:r>
              <a:rPr sz="2000" dirty="0">
                <a:latin typeface="Times New Roman"/>
                <a:cs typeface="Times New Roman"/>
              </a:rPr>
              <a:t> se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forman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agua</a:t>
            </a:r>
            <a:r>
              <a:rPr sz="2000" dirty="0">
                <a:latin typeface="Times New Roman"/>
                <a:cs typeface="Times New Roman"/>
              </a:rPr>
              <a:t> 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lugar</a:t>
            </a:r>
            <a:r>
              <a:rPr sz="2000" dirty="0">
                <a:latin typeface="Times New Roman"/>
                <a:cs typeface="Times New Roman"/>
              </a:rPr>
              <a:t> 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</a:t>
            </a:r>
            <a:r>
              <a:rPr sz="2000" spc="-5" dirty="0">
                <a:latin typeface="Times New Roman"/>
                <a:cs typeface="Times New Roman"/>
              </a:rPr>
              <a:t> primeros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seres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vivientes,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animales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unicelulares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capaces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reproducirse.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Millones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años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después,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350" y="2540330"/>
            <a:ext cx="401827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2960" algn="l"/>
                <a:tab pos="1728470" algn="l"/>
                <a:tab pos="2145030" algn="l"/>
                <a:tab pos="3109595" algn="l"/>
                <a:tab pos="3440429" algn="l"/>
              </a:tabLst>
            </a:pP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rias	cé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ul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e	aso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	y	viv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350" y="2845689"/>
            <a:ext cx="4016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4989" algn="l"/>
                <a:tab pos="2661285" algn="l"/>
                <a:tab pos="3101975" algn="l"/>
              </a:tabLst>
            </a:pP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ult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ul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,	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	y	ani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2055" y="2540330"/>
            <a:ext cx="19691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4840" algn="l"/>
                <a:tab pos="1603375" algn="l"/>
              </a:tabLst>
            </a:pP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ás	t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:	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119380">
              <a:lnSpc>
                <a:spcPct val="100000"/>
              </a:lnSpc>
              <a:tabLst>
                <a:tab pos="675005" algn="l"/>
              </a:tabLst>
            </a:pPr>
            <a:r>
              <a:rPr sz="2000" dirty="0">
                <a:latin typeface="Times New Roman"/>
                <a:cs typeface="Times New Roman"/>
              </a:rPr>
              <a:t>de	</a:t>
            </a:r>
            <a:r>
              <a:rPr sz="2000" spc="-5" dirty="0">
                <a:latin typeface="Times New Roman"/>
                <a:cs typeface="Times New Roman"/>
              </a:rPr>
              <a:t>cuerpo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9565" y="2845689"/>
            <a:ext cx="716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bl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1150" y="2540330"/>
            <a:ext cx="13976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7205" algn="l"/>
              </a:tabLst>
            </a:pP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eras</a:t>
            </a:r>
            <a:endParaRPr sz="2000">
              <a:latin typeface="Times New Roman"/>
              <a:cs typeface="Times New Roman"/>
            </a:endParaRPr>
          </a:p>
          <a:p>
            <a:pPr marL="53657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como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3610" y="2540330"/>
            <a:ext cx="9004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formas</a:t>
            </a:r>
            <a:endParaRPr sz="20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ed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" y="3288791"/>
            <a:ext cx="2613660" cy="16306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3655" y="3288791"/>
            <a:ext cx="2613660" cy="165201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4891" y="3288791"/>
            <a:ext cx="2456688" cy="1652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2416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Era</a:t>
            </a:r>
            <a:r>
              <a:rPr spc="-45" dirty="0"/>
              <a:t> </a:t>
            </a:r>
            <a:r>
              <a:rPr spc="-5" dirty="0"/>
              <a:t>Paleozoica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350" y="1016253"/>
            <a:ext cx="53562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Era </a:t>
            </a:r>
            <a:r>
              <a:rPr sz="2000" spc="-5" dirty="0">
                <a:latin typeface="Times New Roman"/>
                <a:cs typeface="Times New Roman"/>
              </a:rPr>
              <a:t>Paleozoica,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5" dirty="0">
                <a:latin typeface="Times New Roman"/>
                <a:cs typeface="Times New Roman"/>
              </a:rPr>
              <a:t>Primaria es </a:t>
            </a:r>
            <a:r>
              <a:rPr sz="2000" dirty="0">
                <a:latin typeface="Times New Roman"/>
                <a:cs typeface="Times New Roman"/>
              </a:rPr>
              <a:t>una </a:t>
            </a:r>
            <a:r>
              <a:rPr sz="2000" spc="-5" dirty="0">
                <a:latin typeface="Times New Roman"/>
                <a:cs typeface="Times New Roman"/>
              </a:rPr>
              <a:t>etapa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Historia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Tierra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más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290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millones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años de </a:t>
            </a:r>
            <a:r>
              <a:rPr sz="2000" spc="-5" dirty="0">
                <a:latin typeface="Times New Roman"/>
                <a:cs typeface="Times New Roman"/>
              </a:rPr>
              <a:t>duración. Geológicamente, el Paleozoico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inicia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poco</a:t>
            </a:r>
            <a:r>
              <a:rPr sz="2000" dirty="0">
                <a:latin typeface="Times New Roman"/>
                <a:cs typeface="Times New Roman"/>
              </a:rPr>
              <a:t> después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desintegración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del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supercontinente Pannotia </a:t>
            </a:r>
            <a:r>
              <a:rPr sz="2000" dirty="0">
                <a:latin typeface="Times New Roman"/>
                <a:cs typeface="Times New Roman"/>
              </a:rPr>
              <a:t>y acaba </a:t>
            </a:r>
            <a:r>
              <a:rPr sz="2000" spc="-5" dirty="0">
                <a:latin typeface="Times New Roman"/>
                <a:cs typeface="Times New Roman"/>
              </a:rPr>
              <a:t>con la formación </a:t>
            </a:r>
            <a:r>
              <a:rPr sz="2000" dirty="0">
                <a:latin typeface="Times New Roman"/>
                <a:cs typeface="Times New Roman"/>
              </a:rPr>
              <a:t> del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supercontinente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Panguea.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Durante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mayor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parte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la era, la superficie de la Tierra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-5" dirty="0">
                <a:latin typeface="Times New Roman"/>
                <a:cs typeface="Times New Roman"/>
              </a:rPr>
              <a:t>divide </a:t>
            </a:r>
            <a:r>
              <a:rPr sz="2000" spc="-15" dirty="0">
                <a:latin typeface="Times New Roman"/>
                <a:cs typeface="Times New Roman"/>
              </a:rPr>
              <a:t>en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número relativamente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pequeño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continentes.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99" y="1699006"/>
            <a:ext cx="5600954" cy="34444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7003" y="1173480"/>
            <a:ext cx="3255263" cy="17891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7003" y="3176016"/>
            <a:ext cx="3255263" cy="1652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251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Periodos</a:t>
            </a:r>
            <a:r>
              <a:rPr spc="-25" dirty="0"/>
              <a:t> </a:t>
            </a:r>
            <a:r>
              <a:rPr spc="-5" dirty="0"/>
              <a:t>y</a:t>
            </a:r>
            <a:r>
              <a:rPr spc="-20" dirty="0"/>
              <a:t> </a:t>
            </a:r>
            <a:r>
              <a:rPr spc="-5" dirty="0"/>
              <a:t>Vida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350" y="1016253"/>
            <a:ext cx="622236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En la Era Paleozoica la vida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nuestro planeta aumentó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increíblemente. Muchos animales desarrollaron caparazón 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esqueleto. </a:t>
            </a:r>
            <a:r>
              <a:rPr sz="2000" dirty="0">
                <a:latin typeface="Times New Roman"/>
                <a:cs typeface="Times New Roman"/>
              </a:rPr>
              <a:t>Durante </a:t>
            </a:r>
            <a:r>
              <a:rPr sz="2000" spc="-5" dirty="0">
                <a:latin typeface="Times New Roman"/>
                <a:cs typeface="Times New Roman"/>
              </a:rPr>
              <a:t>esta era, </a:t>
            </a:r>
            <a:r>
              <a:rPr sz="2000" dirty="0">
                <a:latin typeface="Times New Roman"/>
                <a:cs typeface="Times New Roman"/>
              </a:rPr>
              <a:t>algunos </a:t>
            </a:r>
            <a:r>
              <a:rPr sz="2000" spc="-5" dirty="0">
                <a:latin typeface="Times New Roman"/>
                <a:cs typeface="Times New Roman"/>
              </a:rPr>
              <a:t>moluscos crecieron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desarrollaron</a:t>
            </a:r>
            <a:r>
              <a:rPr sz="2000" dirty="0">
                <a:latin typeface="Times New Roman"/>
                <a:cs typeface="Times New Roman"/>
              </a:rPr>
              <a:t> un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cerebro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mayor</a:t>
            </a:r>
            <a:r>
              <a:rPr sz="2000" dirty="0">
                <a:latin typeface="Times New Roman"/>
                <a:cs typeface="Times New Roman"/>
              </a:rPr>
              <a:t> 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más</a:t>
            </a:r>
            <a:r>
              <a:rPr sz="2000" spc="-5" dirty="0">
                <a:latin typeface="Times New Roman"/>
                <a:cs typeface="Times New Roman"/>
              </a:rPr>
              <a:t> eficaz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atrapaban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artrópodos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extendiendo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tentáculos.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Estos</a:t>
            </a:r>
            <a:r>
              <a:rPr sz="2000" dirty="0">
                <a:latin typeface="Times New Roman"/>
                <a:cs typeface="Times New Roman"/>
              </a:rPr>
              <a:t> nuevos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moluscos nadaban utilizando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10" dirty="0">
                <a:latin typeface="Times New Roman"/>
                <a:cs typeface="Times New Roman"/>
              </a:rPr>
              <a:t>tipo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propulsión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chorro: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expulsando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agua</a:t>
            </a:r>
            <a:r>
              <a:rPr sz="2000" dirty="0">
                <a:latin typeface="Times New Roman"/>
                <a:cs typeface="Times New Roman"/>
              </a:rPr>
              <a:t> 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presión</a:t>
            </a:r>
            <a:r>
              <a:rPr sz="2000" dirty="0">
                <a:latin typeface="Times New Roman"/>
                <a:cs typeface="Times New Roman"/>
              </a:rPr>
              <a:t> hacia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delante,</a:t>
            </a:r>
            <a:r>
              <a:rPr sz="2000" dirty="0">
                <a:latin typeface="Times New Roman"/>
                <a:cs typeface="Times New Roman"/>
              </a:rPr>
              <a:t> se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impulsaban </a:t>
            </a:r>
            <a:r>
              <a:rPr sz="2000" dirty="0">
                <a:latin typeface="Times New Roman"/>
                <a:cs typeface="Times New Roman"/>
              </a:rPr>
              <a:t> hacia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atrás.</a:t>
            </a:r>
            <a:r>
              <a:rPr sz="2000" dirty="0">
                <a:latin typeface="Times New Roman"/>
                <a:cs typeface="Times New Roman"/>
              </a:rPr>
              <a:t> Cuando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avanzaban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mares,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estos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moluscos</a:t>
            </a:r>
            <a:r>
              <a:rPr sz="2000" dirty="0">
                <a:latin typeface="Times New Roman"/>
                <a:cs typeface="Times New Roman"/>
              </a:rPr>
              <a:t> buscaban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artrópodos</a:t>
            </a:r>
            <a:r>
              <a:rPr sz="2000" dirty="0">
                <a:latin typeface="Times New Roman"/>
                <a:cs typeface="Times New Roman"/>
              </a:rPr>
              <a:t> para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comérselos.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Hacia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período Devónico, evolucionaron </a:t>
            </a:r>
            <a:r>
              <a:rPr sz="2000" spc="-10" dirty="0">
                <a:latin typeface="Times New Roman"/>
                <a:cs typeface="Times New Roman"/>
              </a:rPr>
              <a:t>los </a:t>
            </a:r>
            <a:r>
              <a:rPr sz="2000" spc="-5" dirty="0">
                <a:latin typeface="Times New Roman"/>
                <a:cs typeface="Times New Roman"/>
              </a:rPr>
              <a:t>peces. </a:t>
            </a:r>
            <a:r>
              <a:rPr sz="2000" dirty="0">
                <a:latin typeface="Times New Roman"/>
                <a:cs typeface="Times New Roman"/>
              </a:rPr>
              <a:t>Los </a:t>
            </a:r>
            <a:r>
              <a:rPr sz="2000" spc="-5" dirty="0">
                <a:latin typeface="Times New Roman"/>
                <a:cs typeface="Times New Roman"/>
              </a:rPr>
              <a:t>primeros </a:t>
            </a:r>
            <a:r>
              <a:rPr sz="2000" spc="-10" dirty="0">
                <a:latin typeface="Times New Roman"/>
                <a:cs typeface="Times New Roman"/>
              </a:rPr>
              <a:t>no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tenían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mandíbulas.</a:t>
            </a:r>
            <a:r>
              <a:rPr sz="2000" dirty="0">
                <a:latin typeface="Times New Roman"/>
                <a:cs typeface="Times New Roman"/>
              </a:rPr>
              <a:t> Después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evolucionaron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peces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gigantescos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más</a:t>
            </a:r>
            <a:r>
              <a:rPr sz="2000" spc="-5" dirty="0">
                <a:latin typeface="Times New Roman"/>
                <a:cs typeface="Times New Roman"/>
              </a:rPr>
              <a:t> tarde,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peces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aletas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lobuladas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desarrollaron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pulmones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dieron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origen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los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anfibios.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2635" y="1078991"/>
            <a:ext cx="2350007" cy="18333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2635" y="3110483"/>
            <a:ext cx="2349627" cy="1827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251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Periodos</a:t>
            </a:r>
            <a:r>
              <a:rPr spc="-25" dirty="0"/>
              <a:t> </a:t>
            </a:r>
            <a:r>
              <a:rPr spc="-5" dirty="0"/>
              <a:t>y</a:t>
            </a:r>
            <a:r>
              <a:rPr spc="-20" dirty="0"/>
              <a:t> </a:t>
            </a:r>
            <a:r>
              <a:rPr spc="-5" dirty="0"/>
              <a:t>Vida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292" y="2278506"/>
            <a:ext cx="2812415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imes New Roman"/>
                <a:cs typeface="Times New Roman"/>
              </a:rPr>
              <a:t>Cámbrico</a:t>
            </a:r>
            <a:endParaRPr sz="13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Invertebrados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marinos:</a:t>
            </a:r>
            <a:endParaRPr sz="13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-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Gusanos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excavadores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y los trilobites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imes New Roman"/>
                <a:cs typeface="Times New Roman"/>
              </a:rPr>
              <a:t>-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Primeros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agnatos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(peces sin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mandíbulas)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" y="1078991"/>
            <a:ext cx="2388108" cy="11719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2769" y="4452924"/>
            <a:ext cx="161988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Times New Roman"/>
                <a:cs typeface="Times New Roman"/>
              </a:rPr>
              <a:t>Ordovícico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-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Apogeo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los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agnatos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7479" y="2278506"/>
            <a:ext cx="266763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9815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imes New Roman"/>
                <a:cs typeface="Times New Roman"/>
              </a:rPr>
              <a:t>Silúrico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Times New Roman"/>
                <a:cs typeface="Times New Roman"/>
              </a:rPr>
              <a:t>-</a:t>
            </a:r>
            <a:r>
              <a:rPr sz="1300" b="1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Primeros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osteíctios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(peces con huesos)</a:t>
            </a:r>
            <a:endParaRPr sz="1300">
              <a:latin typeface="Times New Roman"/>
              <a:cs typeface="Times New Roman"/>
            </a:endParaRPr>
          </a:p>
          <a:p>
            <a:pPr marL="993775" marR="59055" indent="-928369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-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Seres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 Concha: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Corales y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animales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filtradores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3206495"/>
            <a:ext cx="2324100" cy="11704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41211" y="2278506"/>
            <a:ext cx="290957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imes New Roman"/>
                <a:cs typeface="Times New Roman"/>
              </a:rPr>
              <a:t>Devónico</a:t>
            </a:r>
            <a:endParaRPr sz="13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-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Máxima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diversificación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 peces en aguas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marinas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y continentales.</a:t>
            </a:r>
            <a:endParaRPr sz="13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-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Primeros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insectos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no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voladores.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3051" y="1078991"/>
            <a:ext cx="2977896" cy="11719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8440" y="1078991"/>
            <a:ext cx="2055876" cy="11719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7178" y="3206495"/>
            <a:ext cx="2556797" cy="117043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058795" y="4452924"/>
            <a:ext cx="294386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imes New Roman"/>
                <a:cs typeface="Times New Roman"/>
              </a:rPr>
              <a:t>Carbonífero</a:t>
            </a:r>
            <a:endParaRPr sz="13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-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Desaparición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los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agnatos y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aparición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los</a:t>
            </a:r>
            <a:r>
              <a:rPr sz="1300" spc="-10" dirty="0">
                <a:latin typeface="Times New Roman"/>
                <a:cs typeface="Times New Roman"/>
              </a:rPr>
              <a:t> primeros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anfibios.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18731" y="3206495"/>
            <a:ext cx="1955292" cy="117043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168897" y="4452924"/>
            <a:ext cx="285686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imes New Roman"/>
                <a:cs typeface="Times New Roman"/>
              </a:rPr>
              <a:t>Pérmico</a:t>
            </a:r>
            <a:endParaRPr sz="13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-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Apogeo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 los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anfibios y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aparición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de los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primeros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reptiles.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2378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Era</a:t>
            </a:r>
            <a:r>
              <a:rPr spc="-50" dirty="0"/>
              <a:t> </a:t>
            </a:r>
            <a:r>
              <a:rPr spc="-5" dirty="0"/>
              <a:t>Mesozoica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350" y="1016253"/>
            <a:ext cx="2250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6245" algn="l"/>
                <a:tab pos="786765" algn="l"/>
                <a:tab pos="1673860" algn="l"/>
              </a:tabLst>
            </a:pPr>
            <a:r>
              <a:rPr sz="2000" dirty="0">
                <a:latin typeface="Times New Roman"/>
                <a:cs typeface="Times New Roman"/>
              </a:rPr>
              <a:t>Se	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onoce	co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6550" y="1016253"/>
            <a:ext cx="3804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2130" algn="l"/>
                <a:tab pos="1861185" algn="l"/>
                <a:tab pos="3143250" algn="l"/>
                <a:tab pos="3438525" algn="l"/>
              </a:tabLst>
            </a:pP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ra	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oica,	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1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oi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	o	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350" y="1320749"/>
            <a:ext cx="636714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Secundaria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denomina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Mesozoico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porque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encuentra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entre </a:t>
            </a:r>
            <a:r>
              <a:rPr sz="2000" spc="-10" dirty="0">
                <a:latin typeface="Times New Roman"/>
                <a:cs typeface="Times New Roman"/>
              </a:rPr>
              <a:t>las </a:t>
            </a:r>
            <a:r>
              <a:rPr sz="2000" spc="-5" dirty="0">
                <a:latin typeface="Times New Roman"/>
                <a:cs typeface="Times New Roman"/>
              </a:rPr>
              <a:t>otras </a:t>
            </a:r>
            <a:r>
              <a:rPr sz="2000" dirty="0">
                <a:latin typeface="Times New Roman"/>
                <a:cs typeface="Times New Roman"/>
              </a:rPr>
              <a:t>dos </a:t>
            </a:r>
            <a:r>
              <a:rPr sz="2000" spc="-5" dirty="0">
                <a:latin typeface="Times New Roman"/>
                <a:cs typeface="Times New Roman"/>
              </a:rPr>
              <a:t>eras: la Era Paleozoica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Era </a:t>
            </a:r>
            <a:r>
              <a:rPr sz="2000" spc="-5" dirty="0">
                <a:latin typeface="Times New Roman"/>
                <a:cs typeface="Times New Roman"/>
              </a:rPr>
              <a:t>Cenozoica.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 nombre </a:t>
            </a:r>
            <a:r>
              <a:rPr sz="2000" dirty="0">
                <a:latin typeface="Times New Roman"/>
                <a:cs typeface="Times New Roman"/>
              </a:rPr>
              <a:t>procede del </a:t>
            </a:r>
            <a:r>
              <a:rPr sz="2000" spc="-5" dirty="0">
                <a:latin typeface="Times New Roman"/>
                <a:cs typeface="Times New Roman"/>
              </a:rPr>
              <a:t>griego meso </a:t>
            </a:r>
            <a:r>
              <a:rPr sz="2000" spc="5" dirty="0">
                <a:latin typeface="Times New Roman"/>
                <a:cs typeface="Times New Roman"/>
              </a:rPr>
              <a:t>que </a:t>
            </a:r>
            <a:r>
              <a:rPr sz="2000" spc="-5" dirty="0">
                <a:latin typeface="Times New Roman"/>
                <a:cs typeface="Times New Roman"/>
              </a:rPr>
              <a:t>significa "entre"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zoon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significa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"animal".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era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Mesozoica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Secundaria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</a:t>
            </a:r>
            <a:r>
              <a:rPr sz="2000" spc="-5" dirty="0">
                <a:latin typeface="Times New Roman"/>
                <a:cs typeface="Times New Roman"/>
              </a:rPr>
              <a:t>caracteriza </a:t>
            </a:r>
            <a:r>
              <a:rPr sz="2000" dirty="0">
                <a:latin typeface="Times New Roman"/>
                <a:cs typeface="Times New Roman"/>
              </a:rPr>
              <a:t>por ser </a:t>
            </a:r>
            <a:r>
              <a:rPr sz="2000" spc="-10" dirty="0">
                <a:latin typeface="Times New Roman"/>
                <a:cs typeface="Times New Roman"/>
              </a:rPr>
              <a:t>el máximo </a:t>
            </a:r>
            <a:r>
              <a:rPr sz="2000" spc="-5" dirty="0">
                <a:latin typeface="Times New Roman"/>
                <a:cs typeface="Times New Roman"/>
              </a:rPr>
              <a:t>florecimiento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los reptiles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toda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</a:t>
            </a:r>
            <a:r>
              <a:rPr sz="2000" spc="-5" dirty="0">
                <a:latin typeface="Times New Roman"/>
                <a:cs typeface="Times New Roman"/>
              </a:rPr>
              <a:t> variedad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formas.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Surgen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</a:t>
            </a:r>
            <a:r>
              <a:rPr sz="2000" spc="-5" dirty="0">
                <a:latin typeface="Times New Roman"/>
                <a:cs typeface="Times New Roman"/>
              </a:rPr>
              <a:t> mamíferos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primitivos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 las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aves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algunas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formas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reptilianas.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7416" y="1097280"/>
            <a:ext cx="2205228" cy="16535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" y="3572255"/>
            <a:ext cx="3037332" cy="14020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1711" y="3572255"/>
            <a:ext cx="2523743" cy="14020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7416" y="2956560"/>
            <a:ext cx="2205228" cy="2017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658"/>
            <a:ext cx="251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Periodos</a:t>
            </a:r>
            <a:r>
              <a:rPr spc="-25" dirty="0"/>
              <a:t> </a:t>
            </a:r>
            <a:r>
              <a:rPr spc="-5" dirty="0"/>
              <a:t>y</a:t>
            </a:r>
            <a:r>
              <a:rPr spc="-20" dirty="0"/>
              <a:t> </a:t>
            </a:r>
            <a:r>
              <a:rPr spc="-5" dirty="0"/>
              <a:t>Vida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350" y="1016253"/>
            <a:ext cx="607885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Gran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desarrollo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reptiles.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Aparición,</a:t>
            </a:r>
            <a:r>
              <a:rPr sz="2000" dirty="0">
                <a:latin typeface="Times New Roman"/>
                <a:cs typeface="Times New Roman"/>
              </a:rPr>
              <a:t> apogeo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extinción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los dinosaurios. Aves, primeros </a:t>
            </a:r>
            <a:r>
              <a:rPr sz="2000" spc="-10" dirty="0">
                <a:latin typeface="Times New Roman"/>
                <a:cs typeface="Times New Roman"/>
              </a:rPr>
              <a:t>mamíferos, </a:t>
            </a:r>
            <a:r>
              <a:rPr sz="2000" spc="-5" dirty="0">
                <a:latin typeface="Times New Roman"/>
                <a:cs typeface="Times New Roman"/>
              </a:rPr>
              <a:t> vegetación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exuberante</a:t>
            </a:r>
            <a:r>
              <a:rPr sz="2000" dirty="0">
                <a:latin typeface="Times New Roman"/>
                <a:cs typeface="Times New Roman"/>
              </a:rPr>
              <a:t> 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flores.</a:t>
            </a:r>
            <a:r>
              <a:rPr sz="2000" dirty="0">
                <a:latin typeface="Times New Roman"/>
                <a:cs typeface="Times New Roman"/>
              </a:rPr>
              <a:t> Se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producen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erupciones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volcánicas. El </a:t>
            </a:r>
            <a:r>
              <a:rPr sz="2000" spc="-10" dirty="0">
                <a:latin typeface="Times New Roman"/>
                <a:cs typeface="Times New Roman"/>
              </a:rPr>
              <a:t>clima </a:t>
            </a:r>
            <a:r>
              <a:rPr sz="2000" dirty="0">
                <a:latin typeface="Times New Roman"/>
                <a:cs typeface="Times New Roman"/>
              </a:rPr>
              <a:t>fue </a:t>
            </a:r>
            <a:r>
              <a:rPr sz="2000" spc="-5" dirty="0">
                <a:latin typeface="Times New Roman"/>
                <a:cs typeface="Times New Roman"/>
              </a:rPr>
              <a:t>excepcionalmente cálido durante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todo el período, desempeñando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latin typeface="Times New Roman"/>
                <a:cs typeface="Times New Roman"/>
              </a:rPr>
              <a:t>papel importante en </a:t>
            </a:r>
            <a:r>
              <a:rPr sz="2000" spc="-20" dirty="0">
                <a:latin typeface="Times New Roman"/>
                <a:cs typeface="Times New Roman"/>
              </a:rPr>
              <a:t>la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evolución </a:t>
            </a:r>
            <a:r>
              <a:rPr sz="2000" dirty="0">
                <a:latin typeface="Times New Roman"/>
                <a:cs typeface="Times New Roman"/>
              </a:rPr>
              <a:t>y </a:t>
            </a:r>
            <a:r>
              <a:rPr sz="2000" spc="-5" dirty="0">
                <a:latin typeface="Times New Roman"/>
                <a:cs typeface="Times New Roman"/>
              </a:rPr>
              <a:t>la diversificación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nuevas especies animales.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esta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era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desaparecieron</a:t>
            </a:r>
            <a:r>
              <a:rPr sz="2000" dirty="0">
                <a:latin typeface="Times New Roman"/>
                <a:cs typeface="Times New Roman"/>
              </a:rPr>
              <a:t> grandes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grupos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animales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como</a:t>
            </a:r>
            <a:r>
              <a:rPr sz="2000" dirty="0">
                <a:latin typeface="Times New Roman"/>
                <a:cs typeface="Times New Roman"/>
              </a:rPr>
              <a:t> los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trilobites,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graptolites</a:t>
            </a:r>
            <a:r>
              <a:rPr sz="2000" dirty="0">
                <a:latin typeface="Times New Roman"/>
                <a:cs typeface="Times New Roman"/>
              </a:rPr>
              <a:t> 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peces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acorazados.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Se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desarrollaron ampliamente </a:t>
            </a:r>
            <a:r>
              <a:rPr sz="2000" dirty="0">
                <a:latin typeface="Times New Roman"/>
                <a:cs typeface="Times New Roman"/>
              </a:rPr>
              <a:t>los </a:t>
            </a:r>
            <a:r>
              <a:rPr sz="2000" spc="-5" dirty="0">
                <a:latin typeface="Times New Roman"/>
                <a:cs typeface="Times New Roman"/>
              </a:rPr>
              <a:t>vertebrados, sobre todo los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reptiles,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llama</a:t>
            </a:r>
            <a:r>
              <a:rPr sz="2000" spc="-5" dirty="0">
                <a:latin typeface="Times New Roman"/>
                <a:cs typeface="Times New Roman"/>
              </a:rPr>
              <a:t> también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Era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 </a:t>
            </a:r>
            <a:r>
              <a:rPr sz="2000" spc="-5" dirty="0">
                <a:latin typeface="Times New Roman"/>
                <a:cs typeface="Times New Roman"/>
              </a:rPr>
              <a:t> reptiles</a:t>
            </a:r>
            <a:r>
              <a:rPr sz="2000" dirty="0">
                <a:latin typeface="Times New Roman"/>
                <a:cs typeface="Times New Roman"/>
              </a:rPr>
              <a:t> 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Era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</a:t>
            </a:r>
            <a:r>
              <a:rPr sz="2000" spc="-5" dirty="0">
                <a:latin typeface="Times New Roman"/>
                <a:cs typeface="Times New Roman"/>
              </a:rPr>
              <a:t> dinosaurios.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esta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era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aparecen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también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los</a:t>
            </a:r>
            <a:r>
              <a:rPr sz="2000" spc="-5" dirty="0">
                <a:latin typeface="Times New Roman"/>
                <a:cs typeface="Times New Roman"/>
              </a:rPr>
              <a:t> mamíferos,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las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aves,</a:t>
            </a:r>
            <a:r>
              <a:rPr sz="2000" dirty="0">
                <a:latin typeface="Times New Roman"/>
                <a:cs typeface="Times New Roman"/>
              </a:rPr>
              <a:t> 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angiospermas</a:t>
            </a:r>
            <a:r>
              <a:rPr sz="2000" dirty="0">
                <a:latin typeface="Times New Roman"/>
                <a:cs typeface="Times New Roman"/>
              </a:rPr>
              <a:t> o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plantas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flores.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181" y="960882"/>
            <a:ext cx="8650605" cy="635"/>
          </a:xfrm>
          <a:custGeom>
            <a:avLst/>
            <a:gdLst/>
            <a:ahLst/>
            <a:cxnLst/>
            <a:rect l="l" t="t" r="r" b="b"/>
            <a:pathLst>
              <a:path w="8650605" h="634">
                <a:moveTo>
                  <a:pt x="0" y="0"/>
                </a:moveTo>
                <a:lnTo>
                  <a:pt x="8650224" y="253"/>
                </a:lnTo>
              </a:path>
            </a:pathLst>
          </a:custGeom>
          <a:ln w="2895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7855" y="1353311"/>
            <a:ext cx="2494788" cy="12618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7855" y="2877311"/>
            <a:ext cx="2494788" cy="16626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1176</Words>
  <Application>Microsoft Office PowerPoint</Application>
  <PresentationFormat>Presentación en pantalla (16:9)</PresentationFormat>
  <Paragraphs>67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Calibri</vt:lpstr>
      <vt:lpstr>Office Theme</vt:lpstr>
      <vt:lpstr>Historia, geografía y ciencias sociales. Séptimo año básico.</vt:lpstr>
      <vt:lpstr>Eras Geológicas De La Tierra</vt:lpstr>
      <vt:lpstr>Era Arcaica</vt:lpstr>
      <vt:lpstr>Periodos y Vida</vt:lpstr>
      <vt:lpstr>Era Paleozoica</vt:lpstr>
      <vt:lpstr>Periodos y Vida</vt:lpstr>
      <vt:lpstr>Periodos y Vida</vt:lpstr>
      <vt:lpstr>Era Mesozoica</vt:lpstr>
      <vt:lpstr>Periodos y Vida</vt:lpstr>
      <vt:lpstr>Era Cenozoica</vt:lpstr>
      <vt:lpstr>Periodos y Vida</vt:lpstr>
      <vt:lpstr>La Deriva Continental</vt:lpstr>
      <vt:lpstr>La Evolución Biológica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 Geológicas De La Tierra</dc:title>
  <dc:creator>Carol</dc:creator>
  <cp:lastModifiedBy>Carol</cp:lastModifiedBy>
  <cp:revision>3</cp:revision>
  <dcterms:created xsi:type="dcterms:W3CDTF">2021-02-25T19:57:01Z</dcterms:created>
  <dcterms:modified xsi:type="dcterms:W3CDTF">2021-03-07T17:35:52Z</dcterms:modified>
</cp:coreProperties>
</file>