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14/03/2021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14/03/2021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Semana 3 Matemática 4°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Miss Evelyn Escudero Ramírez</a:t>
            </a:r>
          </a:p>
          <a:p>
            <a:pPr rtl="0"/>
            <a:r>
              <a:rPr lang="es-ES" dirty="0"/>
              <a:t>Korc School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EB485-F059-4977-9FDB-78ADA271E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Actividades páginas 28, 30 y 31.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8223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02620-61A0-478E-831F-E16095AC5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3.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de cara sonriente con gafas de sol">
                <a:extLst>
                  <a:ext uri="{FF2B5EF4-FFF2-40B4-BE49-F238E27FC236}">
                    <a16:creationId xmlns:a16="http://schemas.microsoft.com/office/drawing/2014/main" id="{DCB858C4-50EE-4067-998C-9DA3A47452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3928998"/>
                  </p:ext>
                </p:extLst>
              </p:nvPr>
            </p:nvGraphicFramePr>
            <p:xfrm>
              <a:off x="7728370" y="1753289"/>
              <a:ext cx="3626390" cy="286494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26390" cy="2864943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507259" ay="-1454244" az="-20950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635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de cara sonriente con gafas de sol">
                <a:extLst>
                  <a:ext uri="{FF2B5EF4-FFF2-40B4-BE49-F238E27FC236}">
                    <a16:creationId xmlns:a16="http://schemas.microsoft.com/office/drawing/2014/main" id="{DCB858C4-50EE-4067-998C-9DA3A47452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8370" y="1753289"/>
                <a:ext cx="3626390" cy="28649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8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6BF52-5527-4784-B46D-A1E4F4C4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490330"/>
            <a:ext cx="10058400" cy="5491370"/>
          </a:xfrm>
        </p:spPr>
        <p:txBody>
          <a:bodyPr>
            <a:normAutofit/>
          </a:bodyPr>
          <a:lstStyle/>
          <a:p>
            <a:r>
              <a:rPr lang="es-ES" sz="3200" dirty="0"/>
              <a:t>En esta clase, repasaremos los contenidos vistos y realizaremos las páginas 32 y 33.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081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C8329-B498-4408-8D3C-1426AB640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1.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8EB9DB-7151-4CB9-9D27-434C26A49A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Término página 23. 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F165B4DC-4E41-4F99-845A-BA7924EDD8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2672369"/>
                  </p:ext>
                </p:extLst>
              </p:nvPr>
            </p:nvGraphicFramePr>
            <p:xfrm>
              <a:off x="8159595" y="764680"/>
              <a:ext cx="2958482" cy="295848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58482" cy="2958483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28788" ay="-1215464" az="-99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86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F165B4DC-4E41-4F99-845A-BA7924EDD8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9595" y="764680"/>
                <a:ext cx="2958482" cy="29584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26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4FA95-3F4A-4D87-A4FE-D5225096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81878"/>
          </a:xfrm>
        </p:spPr>
        <p:txBody>
          <a:bodyPr/>
          <a:lstStyle/>
          <a:p>
            <a:pPr algn="ctr"/>
            <a:r>
              <a:rPr lang="es-CL" dirty="0"/>
              <a:t>Valor posicional.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DA9C1-C1CB-49B1-9AA4-31185EE7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58957"/>
            <a:ext cx="10058400" cy="4722743"/>
          </a:xfrm>
        </p:spPr>
        <p:txBody>
          <a:bodyPr/>
          <a:lstStyle/>
          <a:p>
            <a:r>
              <a:rPr lang="es-ES" dirty="0"/>
              <a:t>El valor posicional corresponde a la cantidad de unidades que representa un dígito de acuerdo a la posición que ocupa en un número.</a:t>
            </a:r>
          </a:p>
          <a:p>
            <a:r>
              <a:rPr lang="es-ES" dirty="0"/>
              <a:t>Para componer o descomponer un número en forma aditiva, debes identificar la posición o el valor posicional de los dígitos que lo componen.</a:t>
            </a:r>
          </a:p>
          <a:p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06E28E-1A2B-4649-AD9E-131EDFE6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88390"/>
              </p:ext>
            </p:extLst>
          </p:nvPr>
        </p:nvGraphicFramePr>
        <p:xfrm>
          <a:off x="2030413" y="4032709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925765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15198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63089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74754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UM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U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9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9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4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8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62D04-C2D3-4B96-82BA-3EDFC9F9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357809"/>
            <a:ext cx="10058400" cy="5623891"/>
          </a:xfrm>
        </p:spPr>
        <p:txBody>
          <a:bodyPr/>
          <a:lstStyle/>
          <a:p>
            <a:r>
              <a:rPr lang="es-ES" dirty="0"/>
              <a:t>Ejemplo 1: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Ejemplo 2: 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F2E40C0-91BA-48DF-B184-3C18E6342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47215"/>
              </p:ext>
            </p:extLst>
          </p:nvPr>
        </p:nvGraphicFramePr>
        <p:xfrm>
          <a:off x="1065214" y="876300"/>
          <a:ext cx="8128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979480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067505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18485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0013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95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9.000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95674"/>
                  </a:ext>
                </a:extLst>
              </a:tr>
            </a:tbl>
          </a:graphicData>
        </a:graphic>
      </p:graphicFrame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183254DF-2259-4C6D-A5AA-6E19ED091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14559"/>
              </p:ext>
            </p:extLst>
          </p:nvPr>
        </p:nvGraphicFramePr>
        <p:xfrm>
          <a:off x="1065214" y="4032710"/>
          <a:ext cx="8128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62011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54098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512744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6650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6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3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6.000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2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6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E8B8C-A114-4AE9-822E-A6AA72FF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Actividades páginas 24, 26 y 27.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9229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EE92B-F8A4-46D7-A466-9F8DFE93A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2.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6C1671-7B5F-48CB-878D-BEE603003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Término de actividades pendientes.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mareado">
                <a:extLst>
                  <a:ext uri="{FF2B5EF4-FFF2-40B4-BE49-F238E27FC236}">
                    <a16:creationId xmlns:a16="http://schemas.microsoft.com/office/drawing/2014/main" id="{47A75DAC-0301-4180-94BB-23311800FE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2889410"/>
                  </p:ext>
                </p:extLst>
              </p:nvPr>
            </p:nvGraphicFramePr>
            <p:xfrm>
              <a:off x="8574123" y="182609"/>
              <a:ext cx="2968552" cy="29875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68552" cy="298758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38" d="1000000"/>
                    <am3d:preTrans dx="3" dy="-17999991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20490" ay="-1589683" az="-5377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09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mareado">
                <a:extLst>
                  <a:ext uri="{FF2B5EF4-FFF2-40B4-BE49-F238E27FC236}">
                    <a16:creationId xmlns:a16="http://schemas.microsoft.com/office/drawing/2014/main" id="{47A75DAC-0301-4180-94BB-23311800FE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4123" y="182609"/>
                <a:ext cx="2968552" cy="29875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4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2A3D5-ADB6-4CB9-B38B-5C1367C3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48139"/>
          </a:xfrm>
        </p:spPr>
        <p:txBody>
          <a:bodyPr/>
          <a:lstStyle/>
          <a:p>
            <a:pPr algn="ctr"/>
            <a:r>
              <a:rPr lang="es-CL" dirty="0"/>
              <a:t>Orden y comparación.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1EBF7-6FFC-4543-B307-C3D9CF32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98713"/>
            <a:ext cx="10058400" cy="4682987"/>
          </a:xfrm>
        </p:spPr>
        <p:txBody>
          <a:bodyPr/>
          <a:lstStyle/>
          <a:p>
            <a:r>
              <a:rPr lang="es-ES" dirty="0"/>
              <a:t>Para comparar números puedes usar la tabla posicional. Para ello, ubicas los dígitos en la posición que corresponde y comparas de izquierda a derecha aquellos que ocupan la misma posición.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   ¿Qué número es mayor?</a:t>
            </a:r>
          </a:p>
          <a:p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106B3F9-EFEE-4203-9EE5-B558EE316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33116"/>
              </p:ext>
            </p:extLst>
          </p:nvPr>
        </p:nvGraphicFramePr>
        <p:xfrm>
          <a:off x="2030413" y="2959283"/>
          <a:ext cx="8128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38959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45152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208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1735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3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9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4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0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3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2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9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0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E38DC-0F44-426E-BCAF-797FED3A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357809"/>
            <a:ext cx="10058400" cy="562389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Observo las unidades de mil y todas son iguales.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Las centenas son todas iguales también. </a:t>
            </a:r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7F28BD4-E062-478F-9C57-141FEB4D7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32209"/>
              </p:ext>
            </p:extLst>
          </p:nvPr>
        </p:nvGraphicFramePr>
        <p:xfrm>
          <a:off x="1065214" y="357809"/>
          <a:ext cx="883478" cy="1858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3478">
                  <a:extLst>
                    <a:ext uri="{9D8B030D-6E8A-4147-A177-3AD203B41FA5}">
                      <a16:colId xmlns:a16="http://schemas.microsoft.com/office/drawing/2014/main" val="3693039643"/>
                    </a:ext>
                  </a:extLst>
                </a:gridCol>
              </a:tblGrid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UM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15459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19158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86496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911372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0184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E57F4CA-BC87-465F-B05A-BE00E1051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95275"/>
              </p:ext>
            </p:extLst>
          </p:nvPr>
        </p:nvGraphicFramePr>
        <p:xfrm>
          <a:off x="1065214" y="2783692"/>
          <a:ext cx="883478" cy="1858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3478">
                  <a:extLst>
                    <a:ext uri="{9D8B030D-6E8A-4147-A177-3AD203B41FA5}">
                      <a16:colId xmlns:a16="http://schemas.microsoft.com/office/drawing/2014/main" val="3693039643"/>
                    </a:ext>
                  </a:extLst>
                </a:gridCol>
              </a:tblGrid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15459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19158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86496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911372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0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6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6A1B2-F632-4582-AAAF-C1A461BBA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689113"/>
            <a:ext cx="10058400" cy="529258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        En las decenas, podemos observar que los números son      }        diferentes, por lo que los ordenamos de menor a mayor. </a:t>
            </a:r>
          </a:p>
          <a:p>
            <a:pPr marL="0" indent="0">
              <a:buNone/>
            </a:pPr>
            <a:r>
              <a:rPr lang="es-ES" dirty="0"/>
              <a:t>                		3 </a:t>
            </a:r>
            <a:r>
              <a:rPr lang="es-ES" dirty="0">
                <a:cs typeface="Calibri" panose="020F0502020204030204" pitchFamily="34" charset="0"/>
              </a:rPr>
              <a:t>˂ 4 ˂ 5 ˂  6 </a:t>
            </a:r>
          </a:p>
          <a:p>
            <a:pPr marL="0" indent="0">
              <a:buNone/>
            </a:pPr>
            <a:endParaRPr lang="es-ES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cs typeface="Calibri" panose="020F0502020204030204" pitchFamily="34" charset="0"/>
              </a:rPr>
              <a:t>   Ahora podemos ordenar los números completos:</a:t>
            </a:r>
          </a:p>
          <a:p>
            <a:pPr marL="0" indent="0">
              <a:buNone/>
            </a:pPr>
            <a:r>
              <a:rPr lang="es-ES" dirty="0">
                <a:cs typeface="Calibri" panose="020F0502020204030204" pitchFamily="34" charset="0"/>
              </a:rPr>
              <a:t>         6.735 ˂ 6.745 ˂ 6.759 ˂ 6.762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DD2764A-21D6-4BA5-8452-A8453B899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72015"/>
              </p:ext>
            </p:extLst>
          </p:nvPr>
        </p:nvGraphicFramePr>
        <p:xfrm>
          <a:off x="812800" y="689113"/>
          <a:ext cx="1241287" cy="18847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1287">
                  <a:extLst>
                    <a:ext uri="{9D8B030D-6E8A-4147-A177-3AD203B41FA5}">
                      <a16:colId xmlns:a16="http://schemas.microsoft.com/office/drawing/2014/main" val="1984174667"/>
                    </a:ext>
                  </a:extLst>
                </a:gridCol>
              </a:tblGrid>
              <a:tr h="37695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D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819"/>
                  </a:ext>
                </a:extLst>
              </a:tr>
              <a:tr h="37695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6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36889"/>
                  </a:ext>
                </a:extLst>
              </a:tr>
              <a:tr h="37695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4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13551"/>
                  </a:ext>
                </a:extLst>
              </a:tr>
              <a:tr h="37695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3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92062"/>
                  </a:ext>
                </a:extLst>
              </a:tr>
              <a:tr h="37695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5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4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54</TotalTime>
  <Words>300</Words>
  <Application>Microsoft Office PowerPoint</Application>
  <PresentationFormat>Panorámica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Ilustración de naturaleza 16x9</vt:lpstr>
      <vt:lpstr>Semana 3 Matemática 4°</vt:lpstr>
      <vt:lpstr>Clase 1. </vt:lpstr>
      <vt:lpstr>Valor posicional.</vt:lpstr>
      <vt:lpstr>Presentación de PowerPoint</vt:lpstr>
      <vt:lpstr>Presentación de PowerPoint</vt:lpstr>
      <vt:lpstr>Clase 2.</vt:lpstr>
      <vt:lpstr>Orden y comparación.</vt:lpstr>
      <vt:lpstr>Presentación de PowerPoint</vt:lpstr>
      <vt:lpstr>Presentación de PowerPoint</vt:lpstr>
      <vt:lpstr>Presentación de PowerPoint</vt:lpstr>
      <vt:lpstr>Clase 3.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3 Matemática 5°</dc:title>
  <dc:creator>Eve</dc:creator>
  <cp:lastModifiedBy>Eve</cp:lastModifiedBy>
  <cp:revision>8</cp:revision>
  <dcterms:created xsi:type="dcterms:W3CDTF">2021-03-14T15:41:40Z</dcterms:created>
  <dcterms:modified xsi:type="dcterms:W3CDTF">2021-03-14T16:36:11Z</dcterms:modified>
</cp:coreProperties>
</file>